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61" r:id="rId5"/>
    <p:sldId id="262" r:id="rId6"/>
    <p:sldId id="264" r:id="rId7"/>
    <p:sldId id="265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99" r:id="rId25"/>
    <p:sldId id="300" r:id="rId26"/>
    <p:sldId id="301" r:id="rId27"/>
    <p:sldId id="302" r:id="rId28"/>
    <p:sldId id="303" r:id="rId29"/>
    <p:sldId id="304" r:id="rId30"/>
  </p:sldIdLst>
  <p:sldSz cx="12192000" cy="6858000"/>
  <p:notesSz cx="12192000" cy="6858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Malgun Gothic" panose="020B0503020000020004" pitchFamily="34" charset="-127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0" roundtripDataSignature="AMtx7miwvWX1nRVNzyM51YUiz5z0kPhz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27"/>
    <p:restoredTop sz="88339"/>
  </p:normalViewPr>
  <p:slideViewPr>
    <p:cSldViewPr snapToGrid="0">
      <p:cViewPr>
        <p:scale>
          <a:sx n="106" d="100"/>
          <a:sy n="106" d="100"/>
        </p:scale>
        <p:origin x="1992" y="82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6905625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" name="Google Shape;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19349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55965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13385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잠재 공간의 표현 방식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: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Söhne"/>
              </a:rPr>
              <a:t>오토인코더는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 입력 데이터를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Söhne"/>
              </a:rPr>
              <a:t>저차원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 잠재 공간으로 압축하고 다시 복원함으로써 데이터의 표현을 학습합니다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잠재 공간은 보통 고정된 크기의 벡터입니다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반면에 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VAE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는 잠재 공간을 확률 분포로 모델링하고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입력 데이터를 특정한 분포의 파라미터로 표현합니다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이를 통해 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VAE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는 데이터의 다양한 특징을 더 잘 표현할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잠재 공간의 연속성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: 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VAE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의 잠재 공간은 연속적인 분포로 모델링되기 때문에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잠재 공간 상에서의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Söhne"/>
              </a:rPr>
              <a:t>보간과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 샘플링이 가능합니다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이는 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VAE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가 생성 모델로서 사용될 때 더 다양하고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Söhne"/>
              </a:rPr>
              <a:t>실제감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 있는 샘플을 생성할 수 있는 장점을 제공합니다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학습 방법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: 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VAE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는 일반적으로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Söhne"/>
              </a:rPr>
              <a:t>변분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 추론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(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Variational Inference)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방법을 사용하여 학습됩니다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이는 잠재 공간의 분포를 학습하기 위해 샘플링과 근사화를 결합하여 사용합니다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반면에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Söhne"/>
              </a:rPr>
              <a:t>오토인코더는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 단순히 입력 데이터의 재구성 오차를 최소화하도록 학습합니다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3970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GB" dirty="0" err="1"/>
              <a:t>DeepCluster</a:t>
            </a:r>
            <a:r>
              <a:rPr lang="ko-KR" altLang="en-US" dirty="0"/>
              <a:t>는 일반적으로 이미지 데이터셋에서 사용되며</a:t>
            </a:r>
            <a:r>
              <a:rPr lang="en-US" altLang="ko-KR" dirty="0"/>
              <a:t>, </a:t>
            </a:r>
            <a:r>
              <a:rPr lang="ko-KR" altLang="en-US" dirty="0"/>
              <a:t>대규모 데이터셋에서의 효과를 입증</a:t>
            </a:r>
            <a:r>
              <a:rPr lang="en-US" altLang="ko-KR" dirty="0"/>
              <a:t>. </a:t>
            </a:r>
            <a:r>
              <a:rPr lang="ko-KR" altLang="en-US" dirty="0"/>
              <a:t>클러스터링 기법을 사용하여 데이터의 구조를 학습하고 이를 활용하여 신경망을 향상시키는 방식은 비지도 학습에서 많은 관심을 받고 있으며</a:t>
            </a:r>
            <a:r>
              <a:rPr lang="en-US" altLang="ko-KR" dirty="0"/>
              <a:t>, </a:t>
            </a:r>
            <a:r>
              <a:rPr lang="en-GB" dirty="0" err="1"/>
              <a:t>DeepCluster</a:t>
            </a:r>
            <a:r>
              <a:rPr lang="ko-KR" altLang="en-US" dirty="0"/>
              <a:t>는 그 중 하나의 대표적인 방법</a:t>
            </a: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343263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72091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897044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854981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264862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65628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KR"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882203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KR"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818644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KR"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72251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KR"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18580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KR"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794042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KR"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413833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KR"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583656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KR"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177224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863111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r>
              <a:rPr lang="en-KR" dirty="0"/>
              <a:t>고전적이고 간단한 기법들이 오히려 성능이 더 좋음 지난 세미나 발표에서도 마찬가지인것처럼</a:t>
            </a:r>
          </a:p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KR"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94537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lang="en-GB" dirty="0"/>
          </a:p>
        </p:txBody>
      </p:sp>
      <p:sp>
        <p:nvSpPr>
          <p:cNvPr id="92" name="Google Shape;9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16" name="Google Shape;11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7356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82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None/>
            </a:pPr>
            <a:endParaRPr dirty="0"/>
          </a:p>
        </p:txBody>
      </p:sp>
      <p:sp>
        <p:nvSpPr>
          <p:cNvPr id="122" name="Google Shape;12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7563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8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body" idx="1"/>
          </p:nvPr>
        </p:nvSpPr>
        <p:spPr>
          <a:xfrm>
            <a:off x="295757" y="3164782"/>
            <a:ext cx="11600484" cy="1934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8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8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9"/>
          <p:cNvSpPr/>
          <p:nvPr/>
        </p:nvSpPr>
        <p:spPr>
          <a:xfrm>
            <a:off x="0" y="4878323"/>
            <a:ext cx="12192000" cy="62865"/>
          </a:xfrm>
          <a:custGeom>
            <a:avLst/>
            <a:gdLst/>
            <a:ahLst/>
            <a:cxnLst/>
            <a:rect l="l" t="t" r="r" b="b"/>
            <a:pathLst>
              <a:path w="12192000" h="62864" extrusionOk="0">
                <a:moveTo>
                  <a:pt x="12192000" y="0"/>
                </a:moveTo>
                <a:lnTo>
                  <a:pt x="0" y="0"/>
                </a:lnTo>
                <a:lnTo>
                  <a:pt x="0" y="62483"/>
                </a:lnTo>
                <a:lnTo>
                  <a:pt x="12192000" y="62483"/>
                </a:lnTo>
                <a:lnTo>
                  <a:pt x="12192000" y="0"/>
                </a:lnTo>
                <a:close/>
              </a:path>
            </a:pathLst>
          </a:custGeom>
          <a:solidFill>
            <a:srgbClr val="1A523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9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9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0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1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1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1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1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1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1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2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2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2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/>
          <p:nvPr/>
        </p:nvSpPr>
        <p:spPr>
          <a:xfrm>
            <a:off x="0" y="734568"/>
            <a:ext cx="12192000" cy="62865"/>
          </a:xfrm>
          <a:custGeom>
            <a:avLst/>
            <a:gdLst/>
            <a:ahLst/>
            <a:cxnLst/>
            <a:rect l="l" t="t" r="r" b="b"/>
            <a:pathLst>
              <a:path w="12192000" h="62865" extrusionOk="0">
                <a:moveTo>
                  <a:pt x="12192000" y="0"/>
                </a:moveTo>
                <a:lnTo>
                  <a:pt x="0" y="0"/>
                </a:lnTo>
                <a:lnTo>
                  <a:pt x="0" y="62484"/>
                </a:lnTo>
                <a:lnTo>
                  <a:pt x="12192000" y="62484"/>
                </a:lnTo>
                <a:lnTo>
                  <a:pt x="12192000" y="0"/>
                </a:lnTo>
                <a:close/>
              </a:path>
            </a:pathLst>
          </a:custGeom>
          <a:solidFill>
            <a:srgbClr val="1A523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7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11361521" cy="39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1A523E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body" idx="1"/>
          </p:nvPr>
        </p:nvSpPr>
        <p:spPr>
          <a:xfrm>
            <a:off x="295757" y="3164782"/>
            <a:ext cx="11600484" cy="1934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27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381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381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381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381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381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81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81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381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6707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381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"/>
          <p:cNvSpPr/>
          <p:nvPr/>
        </p:nvSpPr>
        <p:spPr>
          <a:xfrm>
            <a:off x="0" y="3587496"/>
            <a:ext cx="12192000" cy="386080"/>
          </a:xfrm>
          <a:custGeom>
            <a:avLst/>
            <a:gdLst/>
            <a:ahLst/>
            <a:cxnLst/>
            <a:rect l="l" t="t" r="r" b="b"/>
            <a:pathLst>
              <a:path w="12192000" h="386079" extrusionOk="0">
                <a:moveTo>
                  <a:pt x="12192000" y="0"/>
                </a:moveTo>
                <a:lnTo>
                  <a:pt x="0" y="0"/>
                </a:lnTo>
                <a:lnTo>
                  <a:pt x="0" y="385571"/>
                </a:lnTo>
                <a:lnTo>
                  <a:pt x="12192000" y="385571"/>
                </a:lnTo>
                <a:lnTo>
                  <a:pt x="12192000" y="0"/>
                </a:lnTo>
                <a:close/>
              </a:path>
            </a:pathLst>
          </a:custGeom>
          <a:solidFill>
            <a:srgbClr val="1A523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"/>
          <p:cNvSpPr txBox="1">
            <a:spLocks noGrp="1"/>
          </p:cNvSpPr>
          <p:nvPr>
            <p:ph type="title"/>
          </p:nvPr>
        </p:nvSpPr>
        <p:spPr>
          <a:xfrm>
            <a:off x="1650986" y="3153068"/>
            <a:ext cx="100338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2000" dirty="0"/>
              <a:t>On Initial Pools for Deep Active Learning</a:t>
            </a:r>
            <a:endParaRPr sz="2000" dirty="0"/>
          </a:p>
        </p:txBody>
      </p:sp>
      <p:sp>
        <p:nvSpPr>
          <p:cNvPr id="51" name="Google Shape;51;p1"/>
          <p:cNvSpPr txBox="1"/>
          <p:nvPr/>
        </p:nvSpPr>
        <p:spPr>
          <a:xfrm>
            <a:off x="8123481" y="6100634"/>
            <a:ext cx="2871090" cy="702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9050" rIns="0" bIns="0" anchor="t" anchorCtr="0">
            <a:spAutoFit/>
          </a:bodyPr>
          <a:lstStyle/>
          <a:p>
            <a:pPr marL="1270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김지원</a:t>
            </a:r>
            <a:endParaRPr sz="16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2700" marR="0" lvl="0" indent="0" algn="r" rtl="0">
              <a:lnSpc>
                <a:spcPct val="100000"/>
              </a:lnSpc>
              <a:spcBef>
                <a:spcPts val="755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rPr lang="en-GB" sz="165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jeewonkim@g.seoultech.ac.kr</a:t>
            </a:r>
            <a:endParaRPr sz="16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54424" y="6558275"/>
            <a:ext cx="1408500" cy="2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2023.06.29</a:t>
            </a: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3" name="Google Shape;53;p1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"/>
          <p:cNvSpPr txBox="1"/>
          <p:nvPr/>
        </p:nvSpPr>
        <p:spPr>
          <a:xfrm>
            <a:off x="1777110" y="3940315"/>
            <a:ext cx="8991600" cy="40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9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GB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Chandra, A. L., Desai, S. V., </a:t>
            </a:r>
            <a:r>
              <a:rPr lang="en-GB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Devaguptapu</a:t>
            </a:r>
            <a:r>
              <a:rPr lang="en-GB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C., &amp; Balasubramanian, V. N. (2021, July). On initial pools for deep active learning. In </a:t>
            </a:r>
            <a:r>
              <a:rPr lang="en-GB" sz="1000" b="0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NeurIPS</a:t>
            </a:r>
            <a:r>
              <a:rPr lang="en-GB" sz="1000" b="0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2020 Workshop on Pre-registration in Machine Learning (pp. 14-32). PMLR.</a:t>
            </a:r>
            <a:endParaRPr sz="105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 dirty="0"/>
              <a:t>Methods and Experimental Protocol</a:t>
            </a:r>
            <a:endParaRPr sz="1800" dirty="0"/>
          </a:p>
        </p:txBody>
      </p:sp>
      <p:pic>
        <p:nvPicPr>
          <p:cNvPr id="89" name="Google Shape;89;p16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8032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11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/>
              <a:t>Pool-based Active Learning Setting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;p20">
            <a:extLst>
              <a:ext uri="{FF2B5EF4-FFF2-40B4-BE49-F238E27FC236}">
                <a16:creationId xmlns:a16="http://schemas.microsoft.com/office/drawing/2014/main" id="{28A4132E-F094-7545-1A15-18B59A157823}"/>
              </a:ext>
            </a:extLst>
          </p:cNvPr>
          <p:cNvSpPr txBox="1"/>
          <p:nvPr/>
        </p:nvSpPr>
        <p:spPr>
          <a:xfrm>
            <a:off x="415238" y="870733"/>
            <a:ext cx="10589400" cy="355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주어진 데이터셋 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</a:t>
            </a:r>
            <a:r>
              <a:rPr lang="ko-KR" altLang="en-US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train, validation, test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세트로 분할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초기에는 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train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세트도 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unlabeled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세트로 취급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Pool(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L0)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은 라벨이 없는 상태로 시작하며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샘플링 함수를 사용하여 샘플을 선택</a:t>
            </a: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택된 샘플은 오라클에 의해 라벨이 지정되고 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L0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 추가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altLang="ko-KR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Sample-Label-Train</a:t>
            </a:r>
            <a:r>
              <a:rPr lang="ko-KR" altLang="en-US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주기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는 예산이 소진되거나 성능 지표를 달성할 때까지 반복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Pool(L0)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은 제안된 방법을 사용하여 구성</a:t>
            </a:r>
            <a:endParaRPr lang="en-GB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Pool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선택 이후에는 전통적인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Active Learning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주기를 수행하기 위해 쿼리 방법을 사용</a:t>
            </a:r>
            <a:endParaRPr lang="en-GB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342900" marR="0" lvl="3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좋은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존재하는 경우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-&gt;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일반화 오류는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Random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 시작하는 모델의 일반화 오류보다 낮음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모델이 더 잘 일반화 되며 </a:t>
            </a:r>
            <a:r>
              <a:rPr lang="ko-KR" altLang="en-US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오버피팅이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줄어든다는 것을 의미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endParaRPr lang="en-GB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577940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12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>
                <a:latin typeface="Malgun Gothic"/>
                <a:ea typeface="Malgun Gothic"/>
                <a:cs typeface="Malgun Gothic"/>
                <a:sym typeface="Malgun Gothic"/>
              </a:rPr>
              <a:t>Proposed Initial Pool Sampling Strategies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;p20">
            <a:extLst>
              <a:ext uri="{FF2B5EF4-FFF2-40B4-BE49-F238E27FC236}">
                <a16:creationId xmlns:a16="http://schemas.microsoft.com/office/drawing/2014/main" id="{28A4132E-F094-7545-1A15-18B59A157823}"/>
              </a:ext>
            </a:extLst>
          </p:cNvPr>
          <p:cNvSpPr txBox="1"/>
          <p:nvPr/>
        </p:nvSpPr>
        <p:spPr>
          <a:xfrm>
            <a:off x="801299" y="3828752"/>
            <a:ext cx="10589400" cy="216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pool-based Active Learning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에서는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high uncertainty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기준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(Initial labeled 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 훈련한 모델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으로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샘플링을 함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Figure 1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논문의 주요 목적은 쿼리 샘플링이 아닌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구축하는 것이기 때문에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(Labeling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데이터가 없다는 것을 의미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샘플링 기법은 사용할 수 없음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전체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Unlabelled 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 </a:t>
            </a:r>
            <a:r>
              <a:rPr lang="en-US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self-supervised </a:t>
            </a:r>
            <a:r>
              <a:rPr lang="ko-KR" altLang="en-US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학습시키고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self-supervised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모델의 손실이 다른 모델보다 상대적으로 높은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"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도전적인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"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샘플을 식별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" name="Picture 3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CDBC0591-7541-21E3-5AD0-AE026E1400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9599"/>
          <a:stretch/>
        </p:blipFill>
        <p:spPr>
          <a:xfrm>
            <a:off x="801299" y="1551141"/>
            <a:ext cx="5532442" cy="19723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CE0406-9771-6077-1791-B2955D10B1C6}"/>
              </a:ext>
            </a:extLst>
          </p:cNvPr>
          <p:cNvSpPr txBox="1"/>
          <p:nvPr/>
        </p:nvSpPr>
        <p:spPr>
          <a:xfrm>
            <a:off x="415238" y="970261"/>
            <a:ext cx="2380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u="sng" dirty="0"/>
              <a:t>Self-Supervision Methods</a:t>
            </a:r>
          </a:p>
        </p:txBody>
      </p:sp>
      <p:sp>
        <p:nvSpPr>
          <p:cNvPr id="6" name="Google Shape;127;p20">
            <a:extLst>
              <a:ext uri="{FF2B5EF4-FFF2-40B4-BE49-F238E27FC236}">
                <a16:creationId xmlns:a16="http://schemas.microsoft.com/office/drawing/2014/main" id="{E79507AA-1C54-EA5A-C3C3-75E2EE0F99BA}"/>
              </a:ext>
            </a:extLst>
          </p:cNvPr>
          <p:cNvSpPr txBox="1"/>
          <p:nvPr/>
        </p:nvSpPr>
        <p:spPr>
          <a:xfrm>
            <a:off x="6052975" y="1489223"/>
            <a:ext cx="5647027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Figure 1 : 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풀 기반 </a:t>
            </a:r>
            <a:r>
              <a:rPr lang="en-GB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AL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쿼리 전략 예시</a:t>
            </a:r>
            <a:endParaRPr lang="en-GB" altLang="ko-KR" sz="10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286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lphaLcParenBoth"/>
            </a:pP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두 개의 클래스 </a:t>
            </a:r>
            <a:r>
              <a:rPr lang="ko-KR" altLang="en-US" sz="10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가우시안에서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균등하게 샘플링</a:t>
            </a:r>
            <a:endParaRPr lang="en-GB" altLang="ko-KR" sz="10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286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lphaLcParenBoth"/>
            </a:pP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Test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세트에 대해 학습된 </a:t>
            </a: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Logistic Regression Model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</a:t>
            </a: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Decision Boundary</a:t>
            </a:r>
          </a:p>
          <a:p>
            <a:pPr marL="2286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lphaLcParenBoth"/>
            </a:pP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Train Instance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 대한 </a:t>
            </a: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Trained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Model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</a:t>
            </a:r>
            <a:r>
              <a:rPr lang="en-GB" altLang="ko-KR" sz="10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CrossEntropy</a:t>
            </a: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loss</a:t>
            </a: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선택한 </a:t>
            </a: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35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 인스턴스에 대해 훈련된 </a:t>
            </a: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Logistic Regression Model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</a:t>
            </a: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Decision Boundary</a:t>
            </a:r>
          </a:p>
          <a:p>
            <a:pPr marL="2286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lphaLcParenBoth"/>
            </a:pP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랜덤 샘플</a:t>
            </a:r>
            <a:endParaRPr lang="en-US" altLang="ko-KR" sz="10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286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lphaLcParenBoth"/>
            </a:pPr>
            <a:r>
              <a:rPr lang="en-GB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Least Confidence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</a:t>
            </a:r>
            <a:endParaRPr lang="en-US" altLang="ko-KR" sz="10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286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lphaLcParenBoth"/>
            </a:pPr>
            <a:r>
              <a:rPr lang="en-US" altLang="ko-KR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Max-Entropy </a:t>
            </a:r>
            <a:r>
              <a:rPr lang="ko-KR" altLang="en-US" sz="10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</a:t>
            </a:r>
            <a:endParaRPr lang="en-US" altLang="ko-KR" sz="10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247531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13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>
                <a:latin typeface="Malgun Gothic"/>
                <a:ea typeface="Malgun Gothic"/>
                <a:cs typeface="Malgun Gothic"/>
                <a:sym typeface="Malgun Gothic"/>
              </a:rPr>
              <a:t>Proposed Initial Pool Sampling Strategies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;p20">
            <a:extLst>
              <a:ext uri="{FF2B5EF4-FFF2-40B4-BE49-F238E27FC236}">
                <a16:creationId xmlns:a16="http://schemas.microsoft.com/office/drawing/2014/main" id="{28A4132E-F094-7545-1A15-18B59A157823}"/>
              </a:ext>
            </a:extLst>
          </p:cNvPr>
          <p:cNvSpPr txBox="1"/>
          <p:nvPr/>
        </p:nvSpPr>
        <p:spPr>
          <a:xfrm>
            <a:off x="801299" y="3828752"/>
            <a:ext cx="10589400" cy="2169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오라클이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L0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</a:t>
            </a:r>
            <a:r>
              <a:rPr lang="en-GB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nitial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라벨링하고 채우도록 원하는데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이는 </a:t>
            </a:r>
            <a:r>
              <a:rPr lang="el-GR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τ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해결하여 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샘플링된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데이터 포인트로 이루어짐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 inpainting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 </a:t>
            </a: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 rotation prediction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 같이 간단하고 해석하기 쉬운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task : ex)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Image rotation prediction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경우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학습된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rotation predictor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 샘플의 회전을 올바르게 예측하기 어려운 경우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훈련 중에도 살펴봐도 어려운 샘플이기 때문에 인간의 라벨링이 필요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</a:t>
            </a:r>
            <a:r>
              <a:rPr lang="en-US" altLang="ko-KR" sz="15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ariational</a:t>
            </a:r>
            <a:r>
              <a:rPr lang="en-US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Autoencoder (VAE)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가장 높은 손실을 갖는 데이터 포인트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즉 재구성이 어려운 이미지를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 샘플링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CE0406-9771-6077-1791-B2955D10B1C6}"/>
              </a:ext>
            </a:extLst>
          </p:cNvPr>
          <p:cNvSpPr txBox="1"/>
          <p:nvPr/>
        </p:nvSpPr>
        <p:spPr>
          <a:xfrm>
            <a:off x="415238" y="970261"/>
            <a:ext cx="2380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b="1" u="sng" dirty="0"/>
              <a:t>Self-Supervision Methods</a:t>
            </a:r>
          </a:p>
        </p:txBody>
      </p:sp>
      <p:pic>
        <p:nvPicPr>
          <p:cNvPr id="7" name="Picture 6" descr="A black text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7E30BB87-5E97-3EB6-1C79-1A33E8AD83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328" y="2083495"/>
            <a:ext cx="3784600" cy="939800"/>
          </a:xfrm>
          <a:prstGeom prst="rect">
            <a:avLst/>
          </a:prstGeom>
        </p:spPr>
      </p:pic>
      <p:sp>
        <p:nvSpPr>
          <p:cNvPr id="8" name="Google Shape;127;p20">
            <a:extLst>
              <a:ext uri="{FF2B5EF4-FFF2-40B4-BE49-F238E27FC236}">
                <a16:creationId xmlns:a16="http://schemas.microsoft.com/office/drawing/2014/main" id="{F5E38BCA-C27C-F403-703B-D8CBD4036A0C}"/>
              </a:ext>
            </a:extLst>
          </p:cNvPr>
          <p:cNvSpPr txBox="1"/>
          <p:nvPr/>
        </p:nvSpPr>
        <p:spPr>
          <a:xfrm>
            <a:off x="6052975" y="2276416"/>
            <a:ext cx="5647027" cy="55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l-GR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Τ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손실 함수 </a:t>
            </a:r>
            <a:r>
              <a:rPr lang="en-GB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최소화하는 목적을 가진 어떤 </a:t>
            </a:r>
            <a:r>
              <a:rPr lang="en-GB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self-supervised task</a:t>
            </a:r>
            <a:endParaRPr lang="en-US" altLang="ko-KR" sz="10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l-GR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Θ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라벨이 지정되지 않은 데이터 풀 </a:t>
            </a:r>
            <a:r>
              <a:rPr lang="en-GB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 </a:t>
            </a:r>
            <a:r>
              <a:rPr lang="el-GR" altLang="ko-KR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τ</a:t>
            </a:r>
            <a:r>
              <a:rPr lang="ko-KR" altLang="en-US" sz="10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0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해결하여 얻은 학습된 가중치</a:t>
            </a:r>
            <a:endParaRPr lang="en-US" altLang="ko-KR" sz="10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10825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14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>
                <a:latin typeface="Malgun Gothic"/>
                <a:ea typeface="Malgun Gothic"/>
                <a:cs typeface="Malgun Gothic"/>
                <a:sym typeface="Malgun Gothic"/>
              </a:rPr>
              <a:t>Proposed Initial Pool Sampling Strategies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;p20">
            <a:extLst>
              <a:ext uri="{FF2B5EF4-FFF2-40B4-BE49-F238E27FC236}">
                <a16:creationId xmlns:a16="http://schemas.microsoft.com/office/drawing/2014/main" id="{28A4132E-F094-7545-1A15-18B59A157823}"/>
              </a:ext>
            </a:extLst>
          </p:cNvPr>
          <p:cNvSpPr txBox="1"/>
          <p:nvPr/>
        </p:nvSpPr>
        <p:spPr>
          <a:xfrm>
            <a:off x="801300" y="1584965"/>
            <a:ext cx="10589400" cy="3901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sz="1500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Uncertainty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기반의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Active Learning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방법에서 가장 기본적인 도전 과제는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Sampling Bias(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특정 클래스만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sampling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되도록 편향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은 데이터 분포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 대해 수행되지만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점차적으로 더 확신할 수 있는 정보성에 기반하여 샘플이 선택되고 라벨이 부여되면서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Labelled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set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은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와는 다르게 보일 수 있음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-&gt;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특히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 imbalance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 있는 경우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Random initial </a:t>
            </a:r>
            <a:r>
              <a:rPr lang="en-GB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sdt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전체를 대표하는 경우가 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드뭄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Sampling bias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 생기지 않도록 </a:t>
            </a:r>
            <a:r>
              <a:rPr lang="ko-KR" altLang="en-US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다양성 기반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방법 제안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논문에서는 </a:t>
            </a: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기법 제안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데이터셋에서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개의 클러스터를 얻기 위해 클러스터링 알고리즘을 사용하고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 데이터 포인트가 하나의 클러스터에만 할당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샘플 집합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 = {C1, C2, ..., CK}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생성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예산이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개의 샘플이라면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 클러스터에서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B/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개의 데이터 포인트를 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샘플링하며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각 클러스터에 동일한 가중치 부여</a:t>
            </a: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클러스터링 기법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en-US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DeepCluster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K-means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CE0406-9771-6077-1791-B2955D10B1C6}"/>
              </a:ext>
            </a:extLst>
          </p:cNvPr>
          <p:cNvSpPr txBox="1"/>
          <p:nvPr/>
        </p:nvSpPr>
        <p:spPr>
          <a:xfrm>
            <a:off x="415238" y="970261"/>
            <a:ext cx="40094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Unsupervised Learning (Clustering) Methods</a:t>
            </a:r>
            <a:endParaRPr lang="en-KR" b="1" u="sng" dirty="0"/>
          </a:p>
        </p:txBody>
      </p:sp>
    </p:spTree>
    <p:extLst>
      <p:ext uri="{BB962C8B-B14F-4D97-AF65-F5344CB8AC3E}">
        <p14:creationId xmlns:p14="http://schemas.microsoft.com/office/powerpoint/2010/main" val="1342791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15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/>
              <a:t>Active Learning Query Methods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C5A85131-757C-8F4D-A4D9-7CB48CFFB0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8164" y="970322"/>
            <a:ext cx="5675671" cy="1821583"/>
          </a:xfrm>
          <a:prstGeom prst="rect">
            <a:avLst/>
          </a:prstGeom>
        </p:spPr>
      </p:pic>
      <p:sp>
        <p:nvSpPr>
          <p:cNvPr id="6" name="Google Shape;127;p20">
            <a:extLst>
              <a:ext uri="{FF2B5EF4-FFF2-40B4-BE49-F238E27FC236}">
                <a16:creationId xmlns:a16="http://schemas.microsoft.com/office/drawing/2014/main" id="{5AFDF5C0-1D8E-A91E-5EEA-9507E091E3F9}"/>
              </a:ext>
            </a:extLst>
          </p:cNvPr>
          <p:cNvSpPr txBox="1"/>
          <p:nvPr/>
        </p:nvSpPr>
        <p:spPr>
          <a:xfrm>
            <a:off x="801299" y="2791905"/>
            <a:ext cx="10589400" cy="364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US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Least Confidence 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모델의 예측 확률 중 가장 낮은 값을 기준으로 가장 불확실한 데이터 포인트를 선택</a:t>
            </a:r>
            <a:endParaRPr lang="en-US" altLang="ko-KR" sz="11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lvl="3">
              <a:lnSpc>
                <a:spcPct val="150000"/>
              </a:lnSpc>
            </a:pPr>
            <a:r>
              <a:rPr lang="en-US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Max-Entropy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: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엔트로피가 높을수록 모델의 예측이 더 불확실하다는 의미</a:t>
            </a:r>
            <a:endParaRPr lang="en-US" altLang="ko-KR" sz="11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lvl="3">
              <a:lnSpc>
                <a:spcPct val="150000"/>
              </a:lnSpc>
            </a:pPr>
            <a:r>
              <a:rPr lang="en-US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Min-Margin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: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포인트 사이의 예측 간격을 측정하여 가장 좁은 간격을 가지는 데이터 포인트를 선택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간격이 좁을수록 모델의 예측이 불확실하다는 의미</a:t>
            </a:r>
            <a:endParaRPr lang="en-US" altLang="ko-KR" sz="11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lvl="3">
              <a:lnSpc>
                <a:spcPct val="150000"/>
              </a:lnSpc>
            </a:pPr>
            <a:r>
              <a:rPr lang="en-US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Deep Bayesian AL 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딥러닝 모델의 불확실성을 측정하기 위해 베이지안 추론을 사용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모델의 파라미터에 대한 사후 분포를 추정하여 불확실성을 계산하고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가장 불확실한 데이터 포인트를 선택</a:t>
            </a:r>
            <a:endParaRPr lang="en-US" altLang="ko-KR" sz="11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lvl="3">
              <a:lnSpc>
                <a:spcPct val="150000"/>
              </a:lnSpc>
            </a:pPr>
            <a:r>
              <a:rPr lang="en-US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Coreset (greedy) 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다양성을 유지하면서 데이터 포인트의 부분 집합을 선택하는 방법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포인트의 중요도를 고려하여 가장 정보가 풍부한 데이터 포인트를 선택하고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그 포인트들을 포함하는 최소한의 부분 집합을 구성</a:t>
            </a:r>
            <a:endParaRPr lang="en-US" altLang="ko-KR" sz="11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lvl="3">
              <a:lnSpc>
                <a:spcPct val="150000"/>
              </a:lnSpc>
            </a:pPr>
            <a:r>
              <a:rPr lang="en-GB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</a:t>
            </a:r>
            <a:r>
              <a:rPr lang="en-US" altLang="ko-KR" sz="11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ariational</a:t>
            </a:r>
            <a:r>
              <a:rPr lang="en-US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Adversarial AL (VAAL) 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가변적인 적대적 학습을 활용하여 정보가 부족한 데이터 포인트를 선택하는 방법</a:t>
            </a:r>
            <a:r>
              <a:rPr lang="en-GB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생성자 네트워크와 </a:t>
            </a:r>
            <a:r>
              <a:rPr lang="ko-KR" altLang="en-US" sz="11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판별자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네트워크를 사용하여 데이터 포인트의 표현을 생성하고 판별하는 과정을 통해 가장 정보가 부족한 데이터 포인트를 식별</a:t>
            </a:r>
            <a:r>
              <a:rPr lang="en-GB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</a:p>
          <a:p>
            <a:pPr lvl="3">
              <a:lnSpc>
                <a:spcPct val="150000"/>
              </a:lnSpc>
            </a:pPr>
            <a:r>
              <a:rPr lang="en-US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Ensemble with Variation Ratio (ENS-</a:t>
            </a:r>
            <a:r>
              <a:rPr lang="en-US" altLang="ko-KR" sz="11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varR</a:t>
            </a:r>
            <a:r>
              <a:rPr lang="en-US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 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ResNet18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 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개를 </a:t>
            </a:r>
            <a:r>
              <a:rPr lang="ko-KR" altLang="en-US" sz="11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앙상블하여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사용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Variation Ratio</a:t>
            </a:r>
            <a:r>
              <a:rPr lang="ko-KR" altLang="en-US" sz="11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활용하여 데이터 포인트의 불확실성을 측정하고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그 중 가장 불확실성이 높은 데이터 포인트를 선택하는 방법</a:t>
            </a:r>
            <a:endParaRPr lang="en-US" altLang="ko-KR" sz="11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lvl="3">
              <a:lnSpc>
                <a:spcPct val="150000"/>
              </a:lnSpc>
            </a:pPr>
            <a:r>
              <a:rPr lang="en-US" altLang="ko-KR" sz="1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Ensemble variants of Least Confidence (ENS-LC), Max-Entropy (ENS-ME), and Margin Sampling (ENS-MM) 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최소 신뢰도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최대 엔트로피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그리고 마진 샘플링을 </a:t>
            </a:r>
            <a:r>
              <a:rPr lang="ko-KR" altLang="en-US" sz="11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앙상블하여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사용하는 방법들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각각의 방법은 다양한 방식으로 데이터 포인트의 정보성을 평가하고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1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앙상블된</a:t>
            </a:r>
            <a:r>
              <a:rPr lang="ko-KR" altLang="en-US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결과를 기반으로 가장 정보가 부족한 데이터 포인트를 선택</a:t>
            </a:r>
            <a:r>
              <a:rPr lang="en-US" altLang="ko-KR" sz="11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72142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 dirty="0"/>
              <a:t>Implementation Details</a:t>
            </a:r>
            <a:endParaRPr sz="1800" dirty="0"/>
          </a:p>
        </p:txBody>
      </p:sp>
      <p:pic>
        <p:nvPicPr>
          <p:cNvPr id="89" name="Google Shape;89;p16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7584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17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/>
              <a:t>Implementation Details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7;p20">
            <a:extLst>
              <a:ext uri="{FF2B5EF4-FFF2-40B4-BE49-F238E27FC236}">
                <a16:creationId xmlns:a16="http://schemas.microsoft.com/office/drawing/2014/main" id="{5AFDF5C0-1D8E-A91E-5EEA-9507E091E3F9}"/>
              </a:ext>
            </a:extLst>
          </p:cNvPr>
          <p:cNvSpPr txBox="1"/>
          <p:nvPr/>
        </p:nvSpPr>
        <p:spPr>
          <a:xfrm>
            <a:off x="801300" y="1071260"/>
            <a:ext cx="10589400" cy="3901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Dataset :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MNIST, CIFAR-10, CIFAR-100, Tiny ImageNet-200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</a:t>
            </a: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CIFAR-10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CIFAR-100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학습률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en-US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lr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 가중치 감소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(wd)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 방법은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Munjal et al. (2020) ‘Towards Robust and Reproducible Active Learning using Neural Networks’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방법 사용</a:t>
            </a: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Adam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Optimizer</a:t>
            </a: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증강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랜덤 가로 뒤집기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확률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0.5),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정규화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ResNet18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 사용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초기 풀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(L0)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은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unlabeled set U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10%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 초기화하고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AL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주기에서 원래의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unlabeled set U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10%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샘플링하여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labeled set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(Li)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 이동</a:t>
            </a: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성능 평가 지표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AL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주기 후 테스트 세트에서 정확도 측정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초기 풀 샘플링 전략은 무작위 선택과 비교하여 결과 보고</a:t>
            </a: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결과는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번의 실험 평균 및 표준편차로 보고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t-SNE 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임베딩을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사용하여 초기 풀 시각화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초기 풀 샘플링 전략을 사용할 때 모든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AL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주기에서 획득한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labeled pool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간의 중복도 분석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353031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18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>
                <a:latin typeface="Malgun Gothic"/>
                <a:ea typeface="Malgun Gothic"/>
                <a:cs typeface="Malgun Gothic"/>
                <a:sym typeface="Malgun Gothic"/>
              </a:rPr>
              <a:t>Additional Experiments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7;p20">
            <a:extLst>
              <a:ext uri="{FF2B5EF4-FFF2-40B4-BE49-F238E27FC236}">
                <a16:creationId xmlns:a16="http://schemas.microsoft.com/office/drawing/2014/main" id="{5AFDF5C0-1D8E-A91E-5EEA-9507E091E3F9}"/>
              </a:ext>
            </a:extLst>
          </p:cNvPr>
          <p:cNvSpPr txBox="1"/>
          <p:nvPr/>
        </p:nvSpPr>
        <p:spPr>
          <a:xfrm>
            <a:off x="801300" y="2580023"/>
            <a:ext cx="10589400" cy="2516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논문에서 제시하는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supervision methods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생성하는데 효과적이지 않을 경우 사용하는 방법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lvl="3">
              <a:lnSpc>
                <a:spcPct val="150000"/>
              </a:lnSpc>
            </a:pP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en-US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Eqn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(1)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해결하여 얻은 정렬된 목록을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개의 동일한 크기로 분할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초기 풀의 예산 크기가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 경우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상위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(n - 1)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개의 구간에서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B/n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개의 가장 높은 점수를 가진 이미지를 쿼리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Hard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Samples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마지막 구간에서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Bn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개의 가장 낮은 점수를 가진 이미지를 쿼리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Easy Samples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결과적으로 어려운 영역과 쉬운 영역의 이미지가 포함된 배치가 생성됨</a:t>
            </a: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lvl="3" indent="-1714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실험에서는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2,5,10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사용할 예정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" name="Picture 1" descr="A black text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F7121292-07F0-CB6D-595E-92D4B36B0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3700" y="1547305"/>
            <a:ext cx="37846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163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 dirty="0"/>
              <a:t>Experimental Results</a:t>
            </a:r>
            <a:endParaRPr sz="1800" dirty="0"/>
          </a:p>
        </p:txBody>
      </p:sp>
      <p:pic>
        <p:nvPicPr>
          <p:cNvPr id="89" name="Google Shape;89;p16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610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/>
          <p:cNvSpPr txBox="1">
            <a:spLocks noGrp="1"/>
          </p:cNvSpPr>
          <p:nvPr>
            <p:ph type="title"/>
          </p:nvPr>
        </p:nvSpPr>
        <p:spPr>
          <a:xfrm>
            <a:off x="1777110" y="4201795"/>
            <a:ext cx="4872355" cy="62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4000"/>
              <a:t>Contents</a:t>
            </a:r>
            <a:endParaRPr sz="4000"/>
          </a:p>
        </p:txBody>
      </p:sp>
      <p:pic>
        <p:nvPicPr>
          <p:cNvPr id="60" name="Google Shape;60;p2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20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>
                <a:latin typeface="Malgun Gothic"/>
                <a:ea typeface="Malgun Gothic"/>
                <a:cs typeface="Malgun Gothic"/>
                <a:sym typeface="Malgun Gothic"/>
              </a:rPr>
              <a:t>Modifications to the Original Proposal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7;p20">
            <a:extLst>
              <a:ext uri="{FF2B5EF4-FFF2-40B4-BE49-F238E27FC236}">
                <a16:creationId xmlns:a16="http://schemas.microsoft.com/office/drawing/2014/main" id="{5AFDF5C0-1D8E-A91E-5EEA-9507E091E3F9}"/>
              </a:ext>
            </a:extLst>
          </p:cNvPr>
          <p:cNvSpPr txBox="1"/>
          <p:nvPr/>
        </p:nvSpPr>
        <p:spPr>
          <a:xfrm>
            <a:off x="801300" y="912967"/>
            <a:ext cx="10589400" cy="2516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US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Switching to Better Performing Tasks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: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 inpainting, rotation -&gt; </a:t>
            </a:r>
            <a:r>
              <a:rPr lang="en-GB" altLang="ko-KR" sz="15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SimCLR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en-GB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DeepCluster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-&gt; </a:t>
            </a: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SCAN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US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Adding Passive Learning to Experiments Lis</a:t>
            </a: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지능적으로 선택된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</a:t>
            </a:r>
            <a:r>
              <a:rPr lang="en-GB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P:ool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성능 향상에 진짜 기여했는지 아니면 우연히 발생한 것인지를 확인하기 위해 무작위 쿼리 샘플링을 수행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US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Miscellaneous Changes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시간과 계산 제약으로 인해 실험을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번 반복하는 대신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번 반복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Additional Experiments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은 진행을 못함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 Tiny ImageNet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VAAL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쿼리 방법의 결과도 보고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X -&gt;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100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시간 이상 소요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MNIST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-&gt;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60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개의 인스턴스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(0.1%)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사용하여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개의 액티브 러닝 에피소드를 실행하고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액티브 러닝 예산도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60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으로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설정</a:t>
            </a: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Grid Search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사용하여 제안서에 언급된 것보다 더 나은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hyperparameter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얻음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70700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21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Initial Pool Sampling Details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27;p20">
            <a:extLst>
              <a:ext uri="{FF2B5EF4-FFF2-40B4-BE49-F238E27FC236}">
                <a16:creationId xmlns:a16="http://schemas.microsoft.com/office/drawing/2014/main" id="{56CF93BF-AE99-E342-FE8E-23BDB6EBB2A7}"/>
              </a:ext>
            </a:extLst>
          </p:cNvPr>
          <p:cNvSpPr txBox="1"/>
          <p:nvPr/>
        </p:nvSpPr>
        <p:spPr>
          <a:xfrm>
            <a:off x="801300" y="1150676"/>
            <a:ext cx="10589400" cy="1731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GB" altLang="ko-KR" sz="1500" b="1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SimCLR</a:t>
            </a:r>
            <a:endParaRPr lang="en-GB" altLang="ko-KR" sz="15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/>
              <a:t>"</a:t>
            </a:r>
            <a:r>
              <a:rPr lang="en-GB" sz="1400" dirty="0"/>
              <a:t>Contrastive Learning with Simultaneous Label Augmentation"</a:t>
            </a:r>
            <a:r>
              <a:rPr lang="ko-KR" altLang="en-US" sz="1400" dirty="0"/>
              <a:t>의 약자로</a:t>
            </a:r>
            <a:r>
              <a:rPr lang="en-US" altLang="ko-KR" sz="1400" dirty="0"/>
              <a:t>, </a:t>
            </a:r>
            <a:r>
              <a:rPr lang="ko-KR" altLang="en-US" sz="1400" dirty="0"/>
              <a:t>자기 지도 학습</a:t>
            </a:r>
            <a:r>
              <a:rPr lang="en-US" altLang="ko-KR" sz="1400" dirty="0"/>
              <a:t>(</a:t>
            </a:r>
            <a:r>
              <a:rPr lang="en-GB" sz="1400" dirty="0"/>
              <a:t>self-supervised learning) </a:t>
            </a:r>
            <a:r>
              <a:rPr lang="ko-KR" altLang="en-US" sz="1400" dirty="0"/>
              <a:t>방법 중</a:t>
            </a:r>
            <a:r>
              <a:rPr lang="en-US" altLang="ko-KR" sz="1400" dirty="0"/>
              <a:t> </a:t>
            </a:r>
            <a:r>
              <a:rPr lang="ko-KR" altLang="en-US" sz="1400" dirty="0"/>
              <a:t>하나이자 </a:t>
            </a:r>
            <a:r>
              <a:rPr lang="en-GB" altLang="ko-KR" sz="1400" dirty="0"/>
              <a:t>Contrastive Learning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dirty="0"/>
              <a:t>Positive</a:t>
            </a:r>
            <a:r>
              <a:rPr lang="en-US" altLang="ko-KR" dirty="0"/>
              <a:t> </a:t>
            </a:r>
            <a:r>
              <a:rPr lang="en-GB" altLang="ko-KR" dirty="0"/>
              <a:t>Pairs</a:t>
            </a:r>
            <a:r>
              <a:rPr lang="ko-KR" altLang="en-US" sz="1400" dirty="0"/>
              <a:t>과 </a:t>
            </a:r>
            <a:r>
              <a:rPr lang="en-GB" altLang="ko-KR" sz="1400" dirty="0"/>
              <a:t>Negative </a:t>
            </a:r>
            <a:r>
              <a:rPr lang="en-GB" altLang="ko-KR" dirty="0"/>
              <a:t>Pairs</a:t>
            </a:r>
            <a:r>
              <a:rPr lang="ko-KR" altLang="en-US" sz="1400" dirty="0"/>
              <a:t>을 대조하여 표현을 학습</a:t>
            </a:r>
            <a:r>
              <a:rPr lang="en-US" altLang="ko-KR" sz="1400" dirty="0"/>
              <a:t> -&gt; Positive Pairs</a:t>
            </a:r>
            <a:r>
              <a:rPr lang="ko-KR" altLang="en-US" sz="1400" dirty="0"/>
              <a:t>의 </a:t>
            </a:r>
            <a:r>
              <a:rPr lang="en-GB" altLang="ko-KR" sz="1400" dirty="0"/>
              <a:t>Loss</a:t>
            </a:r>
            <a:r>
              <a:rPr lang="ko-KR" altLang="en-US" sz="1400" dirty="0"/>
              <a:t>가 낮아지도록 학습</a:t>
            </a:r>
            <a:endParaRPr lang="en-US" altLang="ko-KR" sz="1400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훈련된 </a:t>
            </a:r>
            <a:r>
              <a:rPr lang="en-US" altLang="ko-KR" sz="1400" dirty="0" err="1"/>
              <a:t>SimCLR</a:t>
            </a:r>
            <a:r>
              <a:rPr lang="en-US" altLang="ko-KR" sz="1400" dirty="0"/>
              <a:t> </a:t>
            </a:r>
            <a:r>
              <a:rPr lang="ko-KR" altLang="en-US" sz="1400" dirty="0"/>
              <a:t>모델을 사용하여 각 이미지에 대한 대조 손실을 평가</a:t>
            </a:r>
            <a:r>
              <a:rPr lang="ko-KR" altLang="en-US" dirty="0"/>
              <a:t> </a:t>
            </a:r>
            <a:r>
              <a:rPr lang="en-US" altLang="ko-KR" dirty="0"/>
              <a:t>-&gt; </a:t>
            </a:r>
            <a:r>
              <a:rPr lang="ko-KR" altLang="en-US" dirty="0"/>
              <a:t>평균 대조 손실이 높은 이미지를 먼저 </a:t>
            </a:r>
            <a:r>
              <a:rPr lang="ko-KR" altLang="en-US" dirty="0" err="1"/>
              <a:t>샘플링하여</a:t>
            </a:r>
            <a:r>
              <a:rPr lang="ko-KR" altLang="en-US" dirty="0"/>
              <a:t> 사용</a:t>
            </a:r>
            <a:endParaRPr lang="en-US" altLang="ko-KR" sz="1400" dirty="0"/>
          </a:p>
        </p:txBody>
      </p:sp>
      <p:sp>
        <p:nvSpPr>
          <p:cNvPr id="2" name="Google Shape;127;p20">
            <a:extLst>
              <a:ext uri="{FF2B5EF4-FFF2-40B4-BE49-F238E27FC236}">
                <a16:creationId xmlns:a16="http://schemas.microsoft.com/office/drawing/2014/main" id="{F7580D5D-C200-9BF6-BC01-F63A85995DAB}"/>
              </a:ext>
            </a:extLst>
          </p:cNvPr>
          <p:cNvSpPr txBox="1"/>
          <p:nvPr/>
        </p:nvSpPr>
        <p:spPr>
          <a:xfrm>
            <a:off x="801300" y="2881879"/>
            <a:ext cx="10589400" cy="1731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VAE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/>
              <a:t>VAE</a:t>
            </a:r>
            <a:r>
              <a:rPr lang="ko-KR" altLang="en-US" sz="1400" dirty="0"/>
              <a:t>는 전체 훈련 데이터로 </a:t>
            </a:r>
            <a:r>
              <a:rPr lang="en-GB" altLang="ko-KR" sz="1400" dirty="0"/>
              <a:t>Vanilla</a:t>
            </a:r>
            <a:r>
              <a:rPr lang="ko-KR" altLang="en-US" sz="1400" dirty="0"/>
              <a:t> </a:t>
            </a:r>
            <a:r>
              <a:rPr lang="en-US" altLang="ko-KR" sz="1400" dirty="0"/>
              <a:t>VAE </a:t>
            </a:r>
            <a:r>
              <a:rPr lang="ko-KR" altLang="en-US" sz="1400" dirty="0"/>
              <a:t>모델을 수렴할 때까지 훈련</a:t>
            </a:r>
            <a:r>
              <a:rPr lang="en-US" altLang="ko-KR" sz="1400" dirty="0"/>
              <a:t> -&gt; </a:t>
            </a:r>
            <a:r>
              <a:rPr lang="ko-KR" altLang="en-US" sz="1400" dirty="0"/>
              <a:t>그 후</a:t>
            </a:r>
            <a:r>
              <a:rPr lang="en-US" altLang="ko-KR" sz="1400" dirty="0"/>
              <a:t>, </a:t>
            </a:r>
            <a:r>
              <a:rPr lang="ko-KR" altLang="en-US" sz="1400" dirty="0"/>
              <a:t>훈련 이후 재구성 오차가 높은 데이터 포인트를 훈련 세트에서 샘플링</a:t>
            </a:r>
            <a:endParaRPr lang="en-GB" altLang="ko-KR" sz="1400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재구성 오차가 높을수록 모델이 해당 이미지를 학습하는 데 어려움이 있었기 때문에 우선적으로 샘플링</a:t>
            </a:r>
            <a:endParaRPr lang="en-GB" altLang="ko-KR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/>
              <a:t>VAE</a:t>
            </a:r>
            <a:r>
              <a:rPr lang="ko-KR" altLang="en-US" sz="1400" dirty="0" err="1"/>
              <a:t>를</a:t>
            </a:r>
            <a:r>
              <a:rPr lang="ko-KR" altLang="en-US" sz="1400" dirty="0"/>
              <a:t> 선택한 이유는 작업 복잡성이 초기 풀의 효율성에 어떻게 기여하는지 이해하기</a:t>
            </a:r>
            <a:r>
              <a:rPr lang="en-US" altLang="ko-KR" sz="1400" dirty="0"/>
              <a:t> </a:t>
            </a:r>
            <a:r>
              <a:rPr lang="ko-KR" altLang="en-US" sz="1400" dirty="0"/>
              <a:t>위함</a:t>
            </a:r>
          </a:p>
        </p:txBody>
      </p:sp>
    </p:spTree>
    <p:extLst>
      <p:ext uri="{BB962C8B-B14F-4D97-AF65-F5344CB8AC3E}">
        <p14:creationId xmlns:p14="http://schemas.microsoft.com/office/powerpoint/2010/main" val="765860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22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>
                <a:latin typeface="Malgun Gothic"/>
                <a:ea typeface="Malgun Gothic"/>
                <a:cs typeface="Malgun Gothic"/>
                <a:sym typeface="Malgun Gothic"/>
              </a:rPr>
              <a:t>Initial Pool Sampling Details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27;p20">
            <a:extLst>
              <a:ext uri="{FF2B5EF4-FFF2-40B4-BE49-F238E27FC236}">
                <a16:creationId xmlns:a16="http://schemas.microsoft.com/office/drawing/2014/main" id="{56CF93BF-AE99-E342-FE8E-23BDB6EBB2A7}"/>
              </a:ext>
            </a:extLst>
          </p:cNvPr>
          <p:cNvSpPr txBox="1"/>
          <p:nvPr/>
        </p:nvSpPr>
        <p:spPr>
          <a:xfrm>
            <a:off x="801300" y="3673174"/>
            <a:ext cx="10589400" cy="1408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SCAN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sz="1400" dirty="0"/>
              <a:t>F</a:t>
            </a:r>
            <a:r>
              <a:rPr lang="en-US" altLang="ko-KR" sz="1400" dirty="0" err="1"/>
              <a:t>eature</a:t>
            </a:r>
            <a:r>
              <a:rPr lang="en-US" altLang="ko-KR" sz="1400" dirty="0"/>
              <a:t> learning</a:t>
            </a:r>
            <a:r>
              <a:rPr lang="ko-KR" altLang="en-US" sz="1400" dirty="0"/>
              <a:t>과 </a:t>
            </a:r>
            <a:r>
              <a:rPr lang="en-US" altLang="ko-KR" dirty="0"/>
              <a:t>F</a:t>
            </a:r>
            <a:r>
              <a:rPr lang="en-US" altLang="ko-KR" sz="1400" dirty="0"/>
              <a:t>eature clustering</a:t>
            </a:r>
            <a:r>
              <a:rPr lang="ko-KR" altLang="en-US" sz="1400" dirty="0"/>
              <a:t>이 분리된 최첨단 클러스터링 방</a:t>
            </a:r>
            <a:r>
              <a:rPr lang="ko-KR" altLang="en-US" dirty="0"/>
              <a:t>법</a:t>
            </a:r>
            <a:r>
              <a:rPr lang="en-US" altLang="ko-KR" sz="1400" dirty="0"/>
              <a:t>. SCAN</a:t>
            </a:r>
            <a:r>
              <a:rPr lang="ko-KR" altLang="en-US" sz="1400" dirty="0"/>
              <a:t>은 어떤 </a:t>
            </a:r>
            <a:r>
              <a:rPr lang="en-GB" altLang="ko-KR" sz="1400" dirty="0"/>
              <a:t>Self-Supervision Task</a:t>
            </a:r>
            <a:r>
              <a:rPr lang="en-US" altLang="ko-KR" sz="1400" dirty="0"/>
              <a:t>(</a:t>
            </a:r>
            <a:r>
              <a:rPr lang="ko-KR" altLang="en-US" dirty="0"/>
              <a:t>본 논문의</a:t>
            </a:r>
            <a:r>
              <a:rPr lang="ko-KR" altLang="en-US" sz="1400" dirty="0"/>
              <a:t> 경우 </a:t>
            </a:r>
            <a:r>
              <a:rPr lang="en-US" altLang="ko-KR" sz="1400" dirty="0" err="1"/>
              <a:t>SimCLR</a:t>
            </a:r>
            <a:r>
              <a:rPr lang="ko-KR" altLang="en-US" sz="1400" dirty="0"/>
              <a:t>을 사용</a:t>
            </a:r>
            <a:r>
              <a:rPr lang="en-US" altLang="ko-KR" sz="1400" dirty="0"/>
              <a:t>)</a:t>
            </a:r>
            <a:r>
              <a:rPr lang="ko-KR" altLang="en-US" sz="1400" dirty="0"/>
              <a:t>에서 학습한 특징을 기반</a:t>
            </a:r>
            <a:endParaRPr lang="en-GB" altLang="ko-KR" sz="1400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훈련 종료 시점에 </a:t>
            </a:r>
            <a:r>
              <a:rPr lang="en-GB" altLang="ko-KR" dirty="0"/>
              <a:t>SCAN </a:t>
            </a:r>
            <a:r>
              <a:rPr lang="ko-KR" altLang="en-US" dirty="0"/>
              <a:t>모델은 각 데이터 포인트에 단일 클러스터를 할당</a:t>
            </a:r>
            <a:endParaRPr lang="en-GB" altLang="ko-KR" dirty="0"/>
          </a:p>
        </p:txBody>
      </p:sp>
      <p:pic>
        <p:nvPicPr>
          <p:cNvPr id="7" name="Picture 6" descr="A picture containing screenshot, collage&#10;&#10;Description automatically generated">
            <a:extLst>
              <a:ext uri="{FF2B5EF4-FFF2-40B4-BE49-F238E27FC236}">
                <a16:creationId xmlns:a16="http://schemas.microsoft.com/office/drawing/2014/main" id="{7FBAE742-23B4-37B3-5772-50A911F86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697" y="1246982"/>
            <a:ext cx="6099512" cy="2332749"/>
          </a:xfrm>
          <a:prstGeom prst="rect">
            <a:avLst/>
          </a:prstGeom>
        </p:spPr>
      </p:pic>
      <p:sp>
        <p:nvSpPr>
          <p:cNvPr id="8" name="Google Shape;127;p20">
            <a:extLst>
              <a:ext uri="{FF2B5EF4-FFF2-40B4-BE49-F238E27FC236}">
                <a16:creationId xmlns:a16="http://schemas.microsoft.com/office/drawing/2014/main" id="{3C67B9A3-D8CB-1AA3-7FC7-0D2927AE6308}"/>
              </a:ext>
            </a:extLst>
          </p:cNvPr>
          <p:cNvSpPr txBox="1"/>
          <p:nvPr/>
        </p:nvSpPr>
        <p:spPr>
          <a:xfrm>
            <a:off x="7673666" y="1397715"/>
            <a:ext cx="4026336" cy="2031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603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ko-KR" altLang="en-US" dirty="0"/>
              <a:t>먼저 </a:t>
            </a:r>
            <a:r>
              <a:rPr lang="en-GB" altLang="ko-KR" dirty="0"/>
              <a:t>P</a:t>
            </a:r>
            <a:r>
              <a:rPr lang="en-GB" dirty="0"/>
              <a:t>retext task </a:t>
            </a:r>
            <a:r>
              <a:rPr lang="ko-KR" altLang="en-US" dirty="0"/>
              <a:t>로 </a:t>
            </a:r>
            <a:r>
              <a:rPr lang="en-GB" dirty="0"/>
              <a:t>pretext model</a:t>
            </a:r>
            <a:r>
              <a:rPr lang="ko-KR" altLang="en-US" dirty="0"/>
              <a:t>을 학습시켜서 </a:t>
            </a:r>
            <a:r>
              <a:rPr lang="en-GB" dirty="0"/>
              <a:t>image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GB" dirty="0"/>
              <a:t>embedding space</a:t>
            </a:r>
            <a:r>
              <a:rPr lang="ko-KR" altLang="en-US" dirty="0"/>
              <a:t>에 잘 </a:t>
            </a:r>
            <a:r>
              <a:rPr lang="en-GB" dirty="0"/>
              <a:t>align</a:t>
            </a:r>
            <a:r>
              <a:rPr lang="ko-KR" altLang="en-US" dirty="0"/>
              <a:t>할</a:t>
            </a:r>
            <a:r>
              <a:rPr lang="en-US" altLang="ko-KR" dirty="0"/>
              <a:t> </a:t>
            </a:r>
            <a:r>
              <a:rPr lang="ko-KR" altLang="en-US" dirty="0"/>
              <a:t>수</a:t>
            </a:r>
            <a:r>
              <a:rPr lang="en-US" altLang="ko-KR" dirty="0"/>
              <a:t> </a:t>
            </a:r>
            <a:r>
              <a:rPr lang="ko-KR" altLang="en-US" dirty="0"/>
              <a:t>있도록 학습</a:t>
            </a:r>
            <a:endParaRPr lang="en-GB" altLang="ko-KR" dirty="0"/>
          </a:p>
          <a:p>
            <a:pPr marL="2603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US" altLang="ko-KR" dirty="0"/>
          </a:p>
          <a:p>
            <a:pPr marL="2603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GB" dirty="0"/>
              <a:t>Embedding space</a:t>
            </a:r>
            <a:r>
              <a:rPr lang="ko-KR" altLang="en-US" dirty="0"/>
              <a:t>에서의 거리를 이용해서 각 이미지마다 이웃 이미지</a:t>
            </a:r>
            <a:r>
              <a:rPr lang="en-US" altLang="ko-KR" dirty="0"/>
              <a:t>(</a:t>
            </a:r>
            <a:r>
              <a:rPr lang="ko-KR" altLang="en-US" dirty="0"/>
              <a:t>비슷한 이미지</a:t>
            </a:r>
            <a:r>
              <a:rPr lang="en-US" altLang="ko-KR" dirty="0"/>
              <a:t>, </a:t>
            </a:r>
            <a:r>
              <a:rPr lang="en-GB" dirty="0"/>
              <a:t>embedding space</a:t>
            </a:r>
            <a:r>
              <a:rPr lang="ko-KR" altLang="en-US" dirty="0"/>
              <a:t>내에서 가깝게 위치한 이미지</a:t>
            </a:r>
            <a:r>
              <a:rPr lang="en-US" altLang="ko-KR" dirty="0"/>
              <a:t>)</a:t>
            </a:r>
            <a:r>
              <a:rPr lang="ko-KR" altLang="en-US" dirty="0" err="1"/>
              <a:t>를</a:t>
            </a:r>
            <a:r>
              <a:rPr lang="ko-KR" altLang="en-US" dirty="0"/>
              <a:t> 얻어내고 ​ 이 이웃 데이터를 바탕으로 </a:t>
            </a:r>
            <a:r>
              <a:rPr lang="en-GB" dirty="0"/>
              <a:t>clustering network</a:t>
            </a:r>
            <a:r>
              <a:rPr lang="ko-KR" altLang="en-US" dirty="0" err="1"/>
              <a:t>를</a:t>
            </a:r>
            <a:r>
              <a:rPr lang="en-GB" altLang="ko-KR" dirty="0"/>
              <a:t> </a:t>
            </a:r>
            <a:r>
              <a:rPr lang="ko-KR" altLang="en-US" dirty="0"/>
              <a:t>학습</a:t>
            </a:r>
            <a:endParaRPr lang="en-KR" dirty="0"/>
          </a:p>
        </p:txBody>
      </p:sp>
      <p:sp>
        <p:nvSpPr>
          <p:cNvPr id="2" name="Google Shape;127;p20">
            <a:extLst>
              <a:ext uri="{FF2B5EF4-FFF2-40B4-BE49-F238E27FC236}">
                <a16:creationId xmlns:a16="http://schemas.microsoft.com/office/drawing/2014/main" id="{443FA267-CC7C-E8AA-C000-DACDC8E4A41A}"/>
              </a:ext>
            </a:extLst>
          </p:cNvPr>
          <p:cNvSpPr txBox="1"/>
          <p:nvPr/>
        </p:nvSpPr>
        <p:spPr>
          <a:xfrm>
            <a:off x="801300" y="5030803"/>
            <a:ext cx="10589400" cy="761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K-Means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sz="1400" dirty="0" err="1"/>
              <a:t>SimCLR</a:t>
            </a:r>
            <a:r>
              <a:rPr lang="ko-KR" altLang="en-US" sz="1400" dirty="0"/>
              <a:t>로 학습한 특징 표현에 </a:t>
            </a:r>
            <a:r>
              <a:rPr lang="en-GB" altLang="ko-KR" sz="1400" dirty="0"/>
              <a:t>K-Means </a:t>
            </a:r>
            <a:r>
              <a:rPr lang="ko-KR" altLang="en-US" sz="1400" dirty="0"/>
              <a:t>알고리즘을 적용하여 클러스터 할당을 얻</a:t>
            </a:r>
            <a:r>
              <a:rPr lang="ko-KR" altLang="en-US" dirty="0"/>
              <a:t>음</a:t>
            </a:r>
            <a:endParaRPr lang="en-GB" altLang="ko-KR" dirty="0"/>
          </a:p>
        </p:txBody>
      </p:sp>
      <p:sp>
        <p:nvSpPr>
          <p:cNvPr id="9" name="Google Shape;127;p20">
            <a:extLst>
              <a:ext uri="{FF2B5EF4-FFF2-40B4-BE49-F238E27FC236}">
                <a16:creationId xmlns:a16="http://schemas.microsoft.com/office/drawing/2014/main" id="{2E7B5082-5D67-B830-A742-4421DFC9A4E1}"/>
              </a:ext>
            </a:extLst>
          </p:cNvPr>
          <p:cNvSpPr txBox="1"/>
          <p:nvPr/>
        </p:nvSpPr>
        <p:spPr>
          <a:xfrm>
            <a:off x="1921642" y="5819887"/>
            <a:ext cx="8348715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KR" dirty="0"/>
              <a:t>이러한 두 가지 클러스터링 방법 (K-Means는 매우 간단한 방법이고, SCAN은 더 정교한 방법)을 선택한 이유는 </a:t>
            </a:r>
            <a:r>
              <a:rPr lang="en-US" altLang="ko-KR" dirty="0"/>
              <a:t>Initial Pool</a:t>
            </a:r>
            <a:r>
              <a:rPr lang="en-KR" dirty="0"/>
              <a:t>의 효과적인 역할에 대한 모델 복잡성과의 관계를 이해하기 위함</a:t>
            </a:r>
          </a:p>
        </p:txBody>
      </p:sp>
    </p:spTree>
    <p:extLst>
      <p:ext uri="{BB962C8B-B14F-4D97-AF65-F5344CB8AC3E}">
        <p14:creationId xmlns:p14="http://schemas.microsoft.com/office/powerpoint/2010/main" val="2572820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23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Results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B6D17-3707-6474-E163-4CF0C2193E5F}"/>
              </a:ext>
            </a:extLst>
          </p:cNvPr>
          <p:cNvSpPr txBox="1"/>
          <p:nvPr/>
        </p:nvSpPr>
        <p:spPr>
          <a:xfrm>
            <a:off x="415238" y="970261"/>
            <a:ext cx="1717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u="sng" dirty="0"/>
              <a:t>Main</a:t>
            </a:r>
            <a:r>
              <a:rPr lang="en-GB" altLang="ko-KR" b="1" u="sng" dirty="0"/>
              <a:t> </a:t>
            </a:r>
            <a:r>
              <a:rPr lang="en-US" altLang="ko-KR" b="1" u="sng" dirty="0"/>
              <a:t>Experiments</a:t>
            </a:r>
            <a:endParaRPr lang="en-KR" b="1" u="sng" dirty="0"/>
          </a:p>
        </p:txBody>
      </p:sp>
      <p:pic>
        <p:nvPicPr>
          <p:cNvPr id="6" name="Picture 5" descr="A picture containing text, diagram, screenshot, font&#10;&#10;Description automatically generated">
            <a:extLst>
              <a:ext uri="{FF2B5EF4-FFF2-40B4-BE49-F238E27FC236}">
                <a16:creationId xmlns:a16="http://schemas.microsoft.com/office/drawing/2014/main" id="{88CFFD86-D80D-0222-F8BA-85401E732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38" y="1584965"/>
            <a:ext cx="3636853" cy="2361393"/>
          </a:xfrm>
          <a:prstGeom prst="rect">
            <a:avLst/>
          </a:prstGeom>
        </p:spPr>
      </p:pic>
      <p:pic>
        <p:nvPicPr>
          <p:cNvPr id="10" name="Picture 9" descr="A picture containing diagram, line, plot, text&#10;&#10;Description automatically generated">
            <a:extLst>
              <a:ext uri="{FF2B5EF4-FFF2-40B4-BE49-F238E27FC236}">
                <a16:creationId xmlns:a16="http://schemas.microsoft.com/office/drawing/2014/main" id="{70100E59-FC53-E887-FB3E-4099ED1FC3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0778" y="1584964"/>
            <a:ext cx="3999133" cy="2361393"/>
          </a:xfrm>
          <a:prstGeom prst="rect">
            <a:avLst/>
          </a:prstGeom>
        </p:spPr>
      </p:pic>
      <p:pic>
        <p:nvPicPr>
          <p:cNvPr id="12" name="Picture 11" descr="A picture containing diagram, line, plot, origami&#10;&#10;Description automatically generated">
            <a:extLst>
              <a:ext uri="{FF2B5EF4-FFF2-40B4-BE49-F238E27FC236}">
                <a16:creationId xmlns:a16="http://schemas.microsoft.com/office/drawing/2014/main" id="{F8F8F557-CBC4-5907-74FF-95CE94F7D5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121" y="4371681"/>
            <a:ext cx="3644970" cy="2046118"/>
          </a:xfrm>
          <a:prstGeom prst="rect">
            <a:avLst/>
          </a:prstGeom>
        </p:spPr>
      </p:pic>
      <p:pic>
        <p:nvPicPr>
          <p:cNvPr id="14" name="Picture 13" descr="A picture containing text, diagram, screenshot, plan&#10;&#10;Description automatically generated">
            <a:extLst>
              <a:ext uri="{FF2B5EF4-FFF2-40B4-BE49-F238E27FC236}">
                <a16:creationId xmlns:a16="http://schemas.microsoft.com/office/drawing/2014/main" id="{5FDEDE2E-74C5-C3E6-F3EE-7CD5503EC5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7299" y="4249977"/>
            <a:ext cx="3646090" cy="20461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266EBF4-8108-8F9B-4A54-70C62C4435E0}"/>
              </a:ext>
            </a:extLst>
          </p:cNvPr>
          <p:cNvSpPr/>
          <p:nvPr/>
        </p:nvSpPr>
        <p:spPr>
          <a:xfrm>
            <a:off x="5438273" y="3668034"/>
            <a:ext cx="830179" cy="2783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ADD127-3940-2DD0-76C1-D15134DA99BD}"/>
              </a:ext>
            </a:extLst>
          </p:cNvPr>
          <p:cNvSpPr/>
          <p:nvPr/>
        </p:nvSpPr>
        <p:spPr>
          <a:xfrm>
            <a:off x="1572126" y="3522056"/>
            <a:ext cx="830179" cy="2783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AF7E0D-1654-E5EB-B623-3B07F29A0886}"/>
              </a:ext>
            </a:extLst>
          </p:cNvPr>
          <p:cNvSpPr/>
          <p:nvPr/>
        </p:nvSpPr>
        <p:spPr>
          <a:xfrm>
            <a:off x="741947" y="6050037"/>
            <a:ext cx="830179" cy="2783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7B954C9-FFB1-8950-76D2-C32CB75018D5}"/>
              </a:ext>
            </a:extLst>
          </p:cNvPr>
          <p:cNvSpPr/>
          <p:nvPr/>
        </p:nvSpPr>
        <p:spPr>
          <a:xfrm>
            <a:off x="5853362" y="6053654"/>
            <a:ext cx="830179" cy="27832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Google Shape;127;p20">
            <a:extLst>
              <a:ext uri="{FF2B5EF4-FFF2-40B4-BE49-F238E27FC236}">
                <a16:creationId xmlns:a16="http://schemas.microsoft.com/office/drawing/2014/main" id="{76FC474E-A6A4-9B80-6C0C-DB757BE3748C}"/>
              </a:ext>
            </a:extLst>
          </p:cNvPr>
          <p:cNvSpPr txBox="1"/>
          <p:nvPr/>
        </p:nvSpPr>
        <p:spPr>
          <a:xfrm>
            <a:off x="8139908" y="1883827"/>
            <a:ext cx="3816634" cy="3554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대부분의 경우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초기 풀의 성능 향상은 장기적인 활성 학습 성능에 크게 기여하지 않았음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US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VAE </a:t>
            </a:r>
            <a:r>
              <a:rPr lang="ko-KR" altLang="en-US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기법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은 </a:t>
            </a:r>
            <a:r>
              <a:rPr lang="en-US" altLang="ko-KR" sz="1500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CIFAR-100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데이터셋에서 다른 초기 풀보다 우수한 성능을 보였으며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일부 구성에서는 눈에 띄는 성능 향상이 관찰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제안된 모든 방법들은 초기 풀의 효과적인 구성에 대해 명확한 증거를 제시하지 못함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6176668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24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Results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B6D17-3707-6474-E163-4CF0C2193E5F}"/>
              </a:ext>
            </a:extLst>
          </p:cNvPr>
          <p:cNvSpPr txBox="1"/>
          <p:nvPr/>
        </p:nvSpPr>
        <p:spPr>
          <a:xfrm>
            <a:off x="415238" y="970261"/>
            <a:ext cx="6664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u="sng" dirty="0"/>
              <a:t>What explains the odd behavior of VAE sampled initial pools on CIFAR-100?</a:t>
            </a:r>
            <a:endParaRPr lang="en-KR" b="1" u="sng" dirty="0"/>
          </a:p>
        </p:txBody>
      </p:sp>
      <p:pic>
        <p:nvPicPr>
          <p:cNvPr id="4" name="Picture 3" descr="A picture containing screenshot, text, font&#10;&#10;Description automatically generated">
            <a:extLst>
              <a:ext uri="{FF2B5EF4-FFF2-40B4-BE49-F238E27FC236}">
                <a16:creationId xmlns:a16="http://schemas.microsoft.com/office/drawing/2014/main" id="{B8E0ABA7-5E1C-5589-2146-EEFA992DD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5212" y="1278038"/>
            <a:ext cx="6062919" cy="280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6279FE8-00E1-EBC3-0E08-A9A7FD050F2A}"/>
              </a:ext>
            </a:extLst>
          </p:cNvPr>
          <p:cNvSpPr/>
          <p:nvPr/>
        </p:nvSpPr>
        <p:spPr>
          <a:xfrm>
            <a:off x="6249063" y="1306642"/>
            <a:ext cx="2877725" cy="10034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7" name="Google Shape;127;p20">
            <a:extLst>
              <a:ext uri="{FF2B5EF4-FFF2-40B4-BE49-F238E27FC236}">
                <a16:creationId xmlns:a16="http://schemas.microsoft.com/office/drawing/2014/main" id="{82E702D9-8420-8208-67B8-75B869B451D7}"/>
              </a:ext>
            </a:extLst>
          </p:cNvPr>
          <p:cNvSpPr txBox="1"/>
          <p:nvPr/>
        </p:nvSpPr>
        <p:spPr>
          <a:xfrm>
            <a:off x="801300" y="4234469"/>
            <a:ext cx="10589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dirty="0"/>
              <a:t>CIFAR-100 </a:t>
            </a:r>
            <a:r>
              <a:rPr lang="ko-KR" altLang="en-US" dirty="0"/>
              <a:t>초기 풀의 클래스 분포를 조사한 결과</a:t>
            </a:r>
            <a:r>
              <a:rPr lang="en-US" altLang="ko-KR" dirty="0"/>
              <a:t>, </a:t>
            </a:r>
            <a:r>
              <a:rPr lang="en-GB" altLang="ko-KR" dirty="0"/>
              <a:t>VAE</a:t>
            </a:r>
            <a:r>
              <a:rPr lang="ko-KR" altLang="en-US" dirty="0"/>
              <a:t>로 추출한 초기 풀과 다른 방법들 간에 명확한 차이가 있었음</a:t>
            </a:r>
            <a:endParaRPr lang="en-US" altLang="ko-KR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dirty="0"/>
              <a:t>VAE</a:t>
            </a:r>
            <a:r>
              <a:rPr lang="ko-KR" altLang="en-US" dirty="0"/>
              <a:t>로 추출한 초기 풀은 </a:t>
            </a:r>
            <a:r>
              <a:rPr lang="ko-KR" altLang="en-US" u="sng" dirty="0"/>
              <a:t>클래스 불균형</a:t>
            </a:r>
            <a:r>
              <a:rPr lang="ko-KR" altLang="en-US" dirty="0"/>
              <a:t>이 더 심하며 </a:t>
            </a:r>
            <a:r>
              <a:rPr lang="ko-KR" altLang="en-US" u="sng" dirty="0"/>
              <a:t>특정 클래스의 이미지</a:t>
            </a:r>
            <a:r>
              <a:rPr lang="ko-KR" altLang="en-US" dirty="0"/>
              <a:t>에 더 많은 비중을 두었음</a:t>
            </a:r>
            <a:endParaRPr lang="en-GB" altLang="ko-KR" dirty="0"/>
          </a:p>
        </p:txBody>
      </p:sp>
    </p:spTree>
    <p:extLst>
      <p:ext uri="{BB962C8B-B14F-4D97-AF65-F5344CB8AC3E}">
        <p14:creationId xmlns:p14="http://schemas.microsoft.com/office/powerpoint/2010/main" val="731056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25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Results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B6D17-3707-6474-E163-4CF0C2193E5F}"/>
              </a:ext>
            </a:extLst>
          </p:cNvPr>
          <p:cNvSpPr txBox="1"/>
          <p:nvPr/>
        </p:nvSpPr>
        <p:spPr>
          <a:xfrm>
            <a:off x="415238" y="970261"/>
            <a:ext cx="2024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u="sng" dirty="0"/>
              <a:t>Ablation Experiments</a:t>
            </a:r>
            <a:endParaRPr lang="en-KR" b="1" u="sng" dirty="0"/>
          </a:p>
        </p:txBody>
      </p:sp>
      <p:sp>
        <p:nvSpPr>
          <p:cNvPr id="7" name="Google Shape;127;p20">
            <a:extLst>
              <a:ext uri="{FF2B5EF4-FFF2-40B4-BE49-F238E27FC236}">
                <a16:creationId xmlns:a16="http://schemas.microsoft.com/office/drawing/2014/main" id="{82E702D9-8420-8208-67B8-75B869B451D7}"/>
              </a:ext>
            </a:extLst>
          </p:cNvPr>
          <p:cNvSpPr txBox="1"/>
          <p:nvPr/>
        </p:nvSpPr>
        <p:spPr>
          <a:xfrm>
            <a:off x="801300" y="4650248"/>
            <a:ext cx="10589400" cy="106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GB" altLang="ko-KR" b="1" dirty="0"/>
              <a:t>Comparing the Initial Pools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dirty="0"/>
              <a:t>CIFAR-10</a:t>
            </a:r>
            <a:r>
              <a:rPr lang="ko-KR" altLang="en-US" dirty="0"/>
              <a:t>의 </a:t>
            </a:r>
            <a:r>
              <a:rPr lang="en-GB" altLang="ko-KR" dirty="0"/>
              <a:t>Max-Entropy (ME) </a:t>
            </a:r>
            <a:r>
              <a:rPr lang="ko-KR" altLang="en-US" dirty="0"/>
              <a:t>실험에서 </a:t>
            </a:r>
            <a:r>
              <a:rPr lang="en-GB" altLang="ko-KR" dirty="0" err="1"/>
              <a:t>SimCLR</a:t>
            </a:r>
            <a:r>
              <a:rPr lang="en-GB" altLang="ko-KR" dirty="0"/>
              <a:t> </a:t>
            </a:r>
            <a:r>
              <a:rPr lang="ko-KR" altLang="en-US" dirty="0"/>
              <a:t>표현을 사용하여 모든 초기 풀의 </a:t>
            </a:r>
            <a:r>
              <a:rPr lang="en-GB" altLang="ko-KR" dirty="0"/>
              <a:t>t-SNE </a:t>
            </a:r>
            <a:r>
              <a:rPr lang="ko-KR" altLang="en-US" dirty="0" err="1"/>
              <a:t>임베딩</a:t>
            </a:r>
            <a:endParaRPr lang="en-US" altLang="ko-KR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dirty="0"/>
              <a:t>VAE</a:t>
            </a:r>
            <a:r>
              <a:rPr lang="ko-KR" altLang="en-US" dirty="0"/>
              <a:t>로 </a:t>
            </a:r>
            <a:r>
              <a:rPr lang="ko-KR" altLang="en-US" dirty="0" err="1"/>
              <a:t>샘플링된</a:t>
            </a:r>
            <a:r>
              <a:rPr lang="ko-KR" altLang="en-US" dirty="0"/>
              <a:t> 초기 풀을 제외하고 다른 네 개의 </a:t>
            </a:r>
            <a:r>
              <a:rPr lang="en-GB" altLang="ko-KR" dirty="0"/>
              <a:t>Initial</a:t>
            </a:r>
            <a:r>
              <a:rPr lang="en-US" altLang="ko-KR" dirty="0"/>
              <a:t> </a:t>
            </a:r>
            <a:r>
              <a:rPr lang="en-GB" altLang="ko-KR" dirty="0"/>
              <a:t>Pool</a:t>
            </a:r>
            <a:r>
              <a:rPr lang="ko-KR" altLang="en-US" dirty="0"/>
              <a:t>은 거의 동일</a:t>
            </a:r>
            <a:endParaRPr lang="en-GB" altLang="ko-KR" dirty="0"/>
          </a:p>
        </p:txBody>
      </p:sp>
      <p:pic>
        <p:nvPicPr>
          <p:cNvPr id="6" name="Picture 5" descr="A picture containing text, map, diagram&#10;&#10;Description automatically generated">
            <a:extLst>
              <a:ext uri="{FF2B5EF4-FFF2-40B4-BE49-F238E27FC236}">
                <a16:creationId xmlns:a16="http://schemas.microsoft.com/office/drawing/2014/main" id="{F07FEE58-C487-440B-FDFD-33FFC435F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136" y="1469129"/>
            <a:ext cx="5525728" cy="30984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6C949D3-DAD6-D1CF-CA98-18EDBD1F951F}"/>
              </a:ext>
            </a:extLst>
          </p:cNvPr>
          <p:cNvSpPr/>
          <p:nvPr/>
        </p:nvSpPr>
        <p:spPr>
          <a:xfrm>
            <a:off x="7031116" y="1473734"/>
            <a:ext cx="1727873" cy="14860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2255836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26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Results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B6D17-3707-6474-E163-4CF0C2193E5F}"/>
              </a:ext>
            </a:extLst>
          </p:cNvPr>
          <p:cNvSpPr txBox="1"/>
          <p:nvPr/>
        </p:nvSpPr>
        <p:spPr>
          <a:xfrm>
            <a:off x="415238" y="970261"/>
            <a:ext cx="2024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u="sng" dirty="0"/>
              <a:t>Ablation Experiments</a:t>
            </a:r>
            <a:endParaRPr lang="en-KR" b="1" u="sng" dirty="0"/>
          </a:p>
        </p:txBody>
      </p:sp>
      <p:sp>
        <p:nvSpPr>
          <p:cNvPr id="7" name="Google Shape;127;p20">
            <a:extLst>
              <a:ext uri="{FF2B5EF4-FFF2-40B4-BE49-F238E27FC236}">
                <a16:creationId xmlns:a16="http://schemas.microsoft.com/office/drawing/2014/main" id="{82E702D9-8420-8208-67B8-75B869B451D7}"/>
              </a:ext>
            </a:extLst>
          </p:cNvPr>
          <p:cNvSpPr txBox="1"/>
          <p:nvPr/>
        </p:nvSpPr>
        <p:spPr>
          <a:xfrm>
            <a:off x="801300" y="4650248"/>
            <a:ext cx="10589400" cy="106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GB" altLang="ko-KR" b="1" dirty="0"/>
              <a:t>Low-Budget AL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dirty="0"/>
              <a:t>Initial</a:t>
            </a:r>
            <a:r>
              <a:rPr lang="en-US" altLang="ko-KR" dirty="0"/>
              <a:t> </a:t>
            </a:r>
            <a:r>
              <a:rPr lang="en-GB" altLang="ko-KR" dirty="0"/>
              <a:t>pool</a:t>
            </a:r>
            <a:r>
              <a:rPr lang="ko-KR" altLang="en-US" dirty="0"/>
              <a:t>의 데이터 샘플을 </a:t>
            </a:r>
            <a:r>
              <a:rPr lang="en-US" altLang="ko-KR" dirty="0"/>
              <a:t>2%</a:t>
            </a:r>
            <a:r>
              <a:rPr lang="ko-KR" altLang="en-US" dirty="0"/>
              <a:t>로 제한하여 </a:t>
            </a:r>
            <a:r>
              <a:rPr lang="en-GB" altLang="ko-KR" dirty="0"/>
              <a:t>ME, LC, DBAL AL </a:t>
            </a:r>
            <a:r>
              <a:rPr lang="ko-KR" altLang="en-US" dirty="0"/>
              <a:t>쿼리 방법에 대한 실험을 수행</a:t>
            </a:r>
            <a:endParaRPr lang="en-GB" altLang="ko-KR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dirty="0"/>
              <a:t>VAE</a:t>
            </a:r>
            <a:r>
              <a:rPr lang="ko-KR" altLang="en-US" dirty="0"/>
              <a:t>로 </a:t>
            </a:r>
            <a:r>
              <a:rPr lang="ko-KR" altLang="en-US" dirty="0" err="1"/>
              <a:t>샘플링된</a:t>
            </a:r>
            <a:r>
              <a:rPr lang="ko-KR" altLang="en-US" dirty="0"/>
              <a:t> 초기 풀은 약간의 성능 향상을 보였으며</a:t>
            </a:r>
            <a:r>
              <a:rPr lang="en-US" altLang="ko-KR" dirty="0"/>
              <a:t>, </a:t>
            </a:r>
            <a:r>
              <a:rPr lang="ko-KR" altLang="en-US" dirty="0"/>
              <a:t>다른 초기 풀은 무작위 초기 풀과 성능 차이가 없었음</a:t>
            </a:r>
            <a:endParaRPr lang="en-GB" altLang="ko-KR" dirty="0"/>
          </a:p>
        </p:txBody>
      </p:sp>
      <p:pic>
        <p:nvPicPr>
          <p:cNvPr id="4" name="Picture 3" descr="A picture containing diagram, screenshot, plot, line&#10;&#10;Description automatically generated">
            <a:extLst>
              <a:ext uri="{FF2B5EF4-FFF2-40B4-BE49-F238E27FC236}">
                <a16:creationId xmlns:a16="http://schemas.microsoft.com/office/drawing/2014/main" id="{C5AB224C-7CE1-FB8B-3496-F99A3FF0C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1384869"/>
            <a:ext cx="7772400" cy="315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50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27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Results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EB6D17-3707-6474-E163-4CF0C2193E5F}"/>
              </a:ext>
            </a:extLst>
          </p:cNvPr>
          <p:cNvSpPr txBox="1"/>
          <p:nvPr/>
        </p:nvSpPr>
        <p:spPr>
          <a:xfrm>
            <a:off x="415238" y="970261"/>
            <a:ext cx="20249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u="sng" dirty="0"/>
              <a:t>Ablation Experiments</a:t>
            </a:r>
            <a:endParaRPr lang="en-KR" b="1" u="sng" dirty="0"/>
          </a:p>
        </p:txBody>
      </p:sp>
      <p:sp>
        <p:nvSpPr>
          <p:cNvPr id="7" name="Google Shape;127;p20">
            <a:extLst>
              <a:ext uri="{FF2B5EF4-FFF2-40B4-BE49-F238E27FC236}">
                <a16:creationId xmlns:a16="http://schemas.microsoft.com/office/drawing/2014/main" id="{82E702D9-8420-8208-67B8-75B869B451D7}"/>
              </a:ext>
            </a:extLst>
          </p:cNvPr>
          <p:cNvSpPr txBox="1"/>
          <p:nvPr/>
        </p:nvSpPr>
        <p:spPr>
          <a:xfrm>
            <a:off x="801300" y="4650248"/>
            <a:ext cx="10589400" cy="170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GB" altLang="ko-KR" b="1" dirty="0"/>
              <a:t>Long-Tail CIFAR-10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클래스 불균형이 있는 </a:t>
            </a:r>
            <a:r>
              <a:rPr lang="en-GB" altLang="ko-KR" dirty="0"/>
              <a:t>Long-Tail CIFAR-10 </a:t>
            </a:r>
            <a:r>
              <a:rPr lang="ko-KR" altLang="en-US" dirty="0"/>
              <a:t>데이터셋을 사용하여 실험을 진행</a:t>
            </a:r>
            <a:endParaRPr lang="en-US" altLang="ko-KR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비지도 </a:t>
            </a:r>
            <a:r>
              <a:rPr lang="en-GB" altLang="ko-KR" dirty="0"/>
              <a:t>Initial Pool</a:t>
            </a:r>
            <a:r>
              <a:rPr lang="ko-KR" altLang="en-US" dirty="0"/>
              <a:t> 샘플링 방법은 세 가지</a:t>
            </a:r>
            <a:r>
              <a:rPr lang="en-GB" altLang="ko-KR" dirty="0"/>
              <a:t>(</a:t>
            </a:r>
            <a:r>
              <a:rPr lang="en-GB" altLang="ko-KR" dirty="0" err="1"/>
              <a:t>SimCLR</a:t>
            </a:r>
            <a:r>
              <a:rPr lang="en-GB" altLang="ko-KR" dirty="0"/>
              <a:t>, SCAN, K-Means)</a:t>
            </a:r>
            <a:r>
              <a:rPr lang="ko-KR" altLang="en-US" dirty="0"/>
              <a:t> </a:t>
            </a:r>
            <a:r>
              <a:rPr lang="en-GB" altLang="ko-KR" dirty="0"/>
              <a:t>AL </a:t>
            </a:r>
            <a:r>
              <a:rPr lang="ko-KR" altLang="en-US" dirty="0"/>
              <a:t>방법에 도움이 되지 않았으며</a:t>
            </a:r>
            <a:r>
              <a:rPr lang="en-US" altLang="ko-KR" dirty="0"/>
              <a:t>, </a:t>
            </a:r>
            <a:r>
              <a:rPr lang="en-GB" altLang="ko-KR" dirty="0"/>
              <a:t>SCAN </a:t>
            </a:r>
            <a:r>
              <a:rPr lang="ko-KR" altLang="en-US" dirty="0"/>
              <a:t>기반 초기 풀로 훈련된 모델은 무작위 초기 풀보다 성능이 낮았음</a:t>
            </a:r>
            <a:endParaRPr lang="en-US" altLang="ko-KR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dirty="0"/>
              <a:t>VAE</a:t>
            </a:r>
            <a:r>
              <a:rPr lang="ko-KR" altLang="en-US" dirty="0"/>
              <a:t>로 </a:t>
            </a:r>
            <a:r>
              <a:rPr lang="ko-KR" altLang="en-US" dirty="0" err="1"/>
              <a:t>샘플링된</a:t>
            </a:r>
            <a:r>
              <a:rPr lang="ko-KR" altLang="en-US" dirty="0"/>
              <a:t> 초기 풀은 약간의 성능 향상을 보임</a:t>
            </a:r>
            <a:endParaRPr lang="en-GB" altLang="ko-KR" dirty="0"/>
          </a:p>
        </p:txBody>
      </p:sp>
      <p:pic>
        <p:nvPicPr>
          <p:cNvPr id="5" name="Picture 4" descr="A picture containing text, diagram, screenshot, line&#10;&#10;Description automatically generated">
            <a:extLst>
              <a:ext uri="{FF2B5EF4-FFF2-40B4-BE49-F238E27FC236}">
                <a16:creationId xmlns:a16="http://schemas.microsoft.com/office/drawing/2014/main" id="{A1A672CA-F303-0507-D2D3-4CDA0737A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3285" y="1325979"/>
            <a:ext cx="6005429" cy="2842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264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 dirty="0"/>
              <a:t>Conclusion</a:t>
            </a:r>
            <a:endParaRPr sz="1800" dirty="0"/>
          </a:p>
        </p:txBody>
      </p:sp>
      <p:pic>
        <p:nvPicPr>
          <p:cNvPr id="89" name="Google Shape;89;p16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25234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29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695297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altLang="ko-KR" dirty="0"/>
              <a:t>Conclusion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27;p20">
            <a:extLst>
              <a:ext uri="{FF2B5EF4-FFF2-40B4-BE49-F238E27FC236}">
                <a16:creationId xmlns:a16="http://schemas.microsoft.com/office/drawing/2014/main" id="{82E702D9-8420-8208-67B8-75B869B451D7}"/>
              </a:ext>
            </a:extLst>
          </p:cNvPr>
          <p:cNvSpPr txBox="1"/>
          <p:nvPr/>
        </p:nvSpPr>
        <p:spPr>
          <a:xfrm>
            <a:off x="801300" y="1048799"/>
            <a:ext cx="10589400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3">
              <a:lnSpc>
                <a:spcPct val="150000"/>
              </a:lnSpc>
            </a:pPr>
            <a:r>
              <a:rPr lang="en-US" altLang="ko-KR" b="1" dirty="0"/>
              <a:t>Conclusion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본 논문에서는 </a:t>
            </a:r>
            <a:r>
              <a:rPr lang="en-GB" altLang="ko-KR" dirty="0"/>
              <a:t>self-supervision</a:t>
            </a:r>
            <a:r>
              <a:rPr lang="ko-KR" altLang="en-US" dirty="0"/>
              <a:t>과 </a:t>
            </a:r>
            <a:r>
              <a:rPr lang="en-GB" altLang="ko-KR" dirty="0"/>
              <a:t>clustering </a:t>
            </a:r>
            <a:r>
              <a:rPr lang="ko-KR" altLang="en-US" dirty="0"/>
              <a:t>기반의 두 가지 전략을 제안하여 </a:t>
            </a:r>
            <a:r>
              <a:rPr lang="en-GB" altLang="ko-KR" dirty="0"/>
              <a:t>active learning (AL) </a:t>
            </a:r>
            <a:r>
              <a:rPr lang="ko-KR" altLang="en-US" dirty="0"/>
              <a:t>방법을 사용하기 전 </a:t>
            </a:r>
            <a:r>
              <a:rPr lang="en-GB" altLang="ko-KR" dirty="0"/>
              <a:t>Initial Pool</a:t>
            </a:r>
            <a:r>
              <a:rPr lang="ko-KR" altLang="en-US" dirty="0"/>
              <a:t>을 지능적으로 </a:t>
            </a:r>
            <a:r>
              <a:rPr lang="ko-KR" altLang="en-US" dirty="0" err="1"/>
              <a:t>샘플링하는</a:t>
            </a:r>
            <a:r>
              <a:rPr lang="ko-KR" altLang="en-US" dirty="0"/>
              <a:t> 방법을 연구</a:t>
            </a:r>
            <a:endParaRPr lang="en-GB" altLang="ko-KR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제안된 방법과 수행된 실험은 좋은 </a:t>
            </a:r>
            <a:r>
              <a:rPr lang="en-US" altLang="ko-KR" dirty="0"/>
              <a:t>Initial Pool </a:t>
            </a:r>
            <a:r>
              <a:rPr lang="ko-KR" altLang="en-US" dirty="0"/>
              <a:t>이 장기적으로 모델 일반화와 </a:t>
            </a:r>
            <a:r>
              <a:rPr lang="en-GB" altLang="ko-KR" dirty="0"/>
              <a:t>AL </a:t>
            </a:r>
            <a:r>
              <a:rPr lang="ko-KR" altLang="en-US" dirty="0"/>
              <a:t>성능 향상에 기여하는지 여부를 명확히 입증하지 못했음</a:t>
            </a:r>
            <a:endParaRPr lang="en-US" altLang="ko-KR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ko-KR" altLang="en-US" dirty="0"/>
              <a:t>간단한 </a:t>
            </a:r>
            <a:r>
              <a:rPr lang="en-GB" altLang="ko-KR" b="1" dirty="0"/>
              <a:t>VAE</a:t>
            </a:r>
            <a:r>
              <a:rPr lang="en-GB" altLang="ko-KR" dirty="0"/>
              <a:t> </a:t>
            </a:r>
            <a:r>
              <a:rPr lang="ko-KR" altLang="en-US" dirty="0"/>
              <a:t>작업으로 </a:t>
            </a:r>
            <a:r>
              <a:rPr lang="ko-KR" altLang="en-US" dirty="0" err="1"/>
              <a:t>샘플링된</a:t>
            </a:r>
            <a:r>
              <a:rPr lang="ko-KR" altLang="en-US" dirty="0"/>
              <a:t> </a:t>
            </a:r>
            <a:r>
              <a:rPr lang="en-GB" altLang="ko-KR" dirty="0"/>
              <a:t>Initial Pool</a:t>
            </a:r>
            <a:r>
              <a:rPr lang="ko-KR" altLang="en-US" dirty="0"/>
              <a:t>이 복잡한 </a:t>
            </a:r>
            <a:r>
              <a:rPr lang="en-GB" altLang="ko-KR" dirty="0" err="1"/>
              <a:t>SimCLR</a:t>
            </a:r>
            <a:r>
              <a:rPr lang="ko-KR" altLang="en-US" dirty="0"/>
              <a:t>과 </a:t>
            </a:r>
            <a:r>
              <a:rPr lang="en-GB" altLang="ko-KR" dirty="0"/>
              <a:t>SCAN </a:t>
            </a:r>
            <a:r>
              <a:rPr lang="ko-KR" altLang="en-US" dirty="0"/>
              <a:t>작업보다 좋은 성능을 보여줌</a:t>
            </a:r>
            <a:endParaRPr lang="en-US" altLang="ko-KR" dirty="0"/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endParaRPr lang="en-GB" altLang="ko-KR" dirty="0"/>
          </a:p>
          <a:p>
            <a:pPr lvl="3">
              <a:lnSpc>
                <a:spcPct val="150000"/>
              </a:lnSpc>
            </a:pPr>
            <a:r>
              <a:rPr lang="en-GB" altLang="ko-KR" b="1" dirty="0"/>
              <a:t>Future Work</a:t>
            </a:r>
          </a:p>
          <a:p>
            <a:pPr marL="285750" lvl="3" indent="-285750">
              <a:lnSpc>
                <a:spcPct val="150000"/>
              </a:lnSpc>
              <a:buFontTx/>
              <a:buChar char="-"/>
            </a:pPr>
            <a:r>
              <a:rPr lang="en-GB" altLang="ko-KR" dirty="0"/>
              <a:t>VAE</a:t>
            </a:r>
            <a:r>
              <a:rPr lang="ko-KR" altLang="en-US" dirty="0"/>
              <a:t>가 재구성이 어려운 이미지가 일반화에 도움이 되는지</a:t>
            </a:r>
            <a:r>
              <a:rPr lang="en-US" altLang="ko-KR" dirty="0"/>
              <a:t>, </a:t>
            </a:r>
            <a:r>
              <a:rPr lang="ko-KR" altLang="en-US" dirty="0"/>
              <a:t>더 좋은 생성 모델인 </a:t>
            </a:r>
            <a:r>
              <a:rPr lang="en-GB" altLang="ko-KR" dirty="0"/>
              <a:t>GAN</a:t>
            </a:r>
            <a:r>
              <a:rPr lang="ko-KR" altLang="en-US" dirty="0"/>
              <a:t>이 </a:t>
            </a:r>
            <a:r>
              <a:rPr lang="en-GB" altLang="ko-KR" dirty="0"/>
              <a:t>VAE</a:t>
            </a:r>
            <a:r>
              <a:rPr lang="ko-KR" altLang="en-US" dirty="0"/>
              <a:t>보다 성능이 더 좋을 수 있는지에 관하여</a:t>
            </a:r>
            <a:endParaRPr lang="en-GB" altLang="ko-KR" dirty="0"/>
          </a:p>
        </p:txBody>
      </p:sp>
    </p:spTree>
    <p:extLst>
      <p:ext uri="{BB962C8B-B14F-4D97-AF65-F5344CB8AC3E}">
        <p14:creationId xmlns:p14="http://schemas.microsoft.com/office/powerpoint/2010/main" val="1407807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415239" y="281178"/>
            <a:ext cx="2861310" cy="39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67" name="Google Shape;67;p3"/>
          <p:cNvSpPr txBox="1"/>
          <p:nvPr/>
        </p:nvSpPr>
        <p:spPr>
          <a:xfrm>
            <a:off x="304800" y="990600"/>
            <a:ext cx="11651700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Related Work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Methods and Experimental Protocol</a:t>
            </a:r>
            <a:endParaRPr dirty="0"/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Implementation Details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Experimenta</a:t>
            </a:r>
            <a:r>
              <a:rPr lang="en-GB" sz="1800" dirty="0"/>
              <a:t>l Results</a:t>
            </a:r>
          </a:p>
          <a:p>
            <a:pPr marL="285750" marR="0" lvl="6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-GB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dirty="0"/>
          </a:p>
        </p:txBody>
      </p:sp>
      <p:pic>
        <p:nvPicPr>
          <p:cNvPr id="68" name="Google Shape;68;p3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/>
              <a:t>Introduction</a:t>
            </a:r>
            <a:endParaRPr sz="1800"/>
          </a:p>
        </p:txBody>
      </p:sp>
      <p:pic>
        <p:nvPicPr>
          <p:cNvPr id="89" name="Google Shape;89;p16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5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>
                <a:latin typeface="Malgun Gothic"/>
                <a:ea typeface="Malgun Gothic"/>
                <a:cs typeface="Malgun Gothic"/>
                <a:sym typeface="Malgun Gothic"/>
              </a:rPr>
              <a:t>Introduction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7" name="Google Shape;97;p17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27;p20">
            <a:extLst>
              <a:ext uri="{FF2B5EF4-FFF2-40B4-BE49-F238E27FC236}">
                <a16:creationId xmlns:a16="http://schemas.microsoft.com/office/drawing/2014/main" id="{483A2B07-149C-1D7F-B753-3B580F88C03D}"/>
              </a:ext>
            </a:extLst>
          </p:cNvPr>
          <p:cNvSpPr txBox="1"/>
          <p:nvPr/>
        </p:nvSpPr>
        <p:spPr>
          <a:xfrm>
            <a:off x="415238" y="870733"/>
            <a:ext cx="10589400" cy="4939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지도 학습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CNN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활용한 다양한 성공적인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Task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 있었지만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data annotation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여전히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bottleneck</a:t>
            </a: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 Learning :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가장 정보력 있는 샘플을 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라벨링하여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bottleneck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완화하고자 함</a:t>
            </a:r>
            <a:endParaRPr lang="en-GB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논문에서는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pool-based AL framework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적은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</a:t>
            </a:r>
            <a:r>
              <a:rPr lang="en-GB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labeled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 시작 후 여러 </a:t>
            </a:r>
            <a:r>
              <a:rPr lang="en-GB" altLang="ko-KR" sz="1500" i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sample-label-train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주기로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수행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 초점을 둘 예정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</a:p>
          <a:p>
            <a:pPr marL="285750" lvl="2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주로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Random Sampling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사용하였고 더 나은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labeled pools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 대한 관심이 적음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2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데이터셋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ex-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클래스 불균형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이나 훈련과정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ex-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증강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정규화 등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조금이라도 바뀌면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random sampling baselines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 더 좋은 성능을 내기 어려움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lvl="2" indent="-285750">
              <a:lnSpc>
                <a:spcPct val="150000"/>
              </a:lnSpc>
              <a:buFontTx/>
              <a:buChar char="-"/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논문에서는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intelligently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하게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labelled pools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구축하는 두가지 방법을 제안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lvl="2">
              <a:lnSpc>
                <a:spcPct val="150000"/>
              </a:lnSpc>
            </a:pP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</a:t>
            </a:r>
            <a:r>
              <a:rPr lang="ko-KR" altLang="en-US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</a:t>
            </a:r>
            <a:r>
              <a:rPr lang="en-US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Self-supervised learning methods</a:t>
            </a:r>
          </a:p>
          <a:p>
            <a:pPr lvl="2">
              <a:lnSpc>
                <a:spcPct val="150000"/>
              </a:lnSpc>
            </a:pP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</a:t>
            </a:r>
            <a:r>
              <a:rPr lang="ko-KR" altLang="en-US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</a:t>
            </a:r>
            <a:r>
              <a:rPr lang="en-US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 methods</a:t>
            </a:r>
          </a:p>
          <a:p>
            <a:pPr lvl="2">
              <a:lnSpc>
                <a:spcPct val="150000"/>
              </a:lnSpc>
            </a:pP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기대효과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Annotation cost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 줄어들 것으로 기대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ko-KR" altLang="en-US" sz="15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1143000" y="4419600"/>
            <a:ext cx="11506200" cy="28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800"/>
              <a:t>Related Work</a:t>
            </a:r>
            <a:endParaRPr sz="1800"/>
          </a:p>
        </p:txBody>
      </p:sp>
      <p:pic>
        <p:nvPicPr>
          <p:cNvPr id="119" name="Google Shape;119;p19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7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dirty="0"/>
              <a:t>Analysis</a:t>
            </a:r>
            <a:r>
              <a:rPr lang="en-US" dirty="0"/>
              <a:t> </a:t>
            </a:r>
            <a:r>
              <a:rPr lang="en-GB" dirty="0"/>
              <a:t>of</a:t>
            </a:r>
            <a:r>
              <a:rPr lang="en-US" dirty="0"/>
              <a:t> </a:t>
            </a:r>
            <a:r>
              <a:rPr lang="en-GB" dirty="0"/>
              <a:t>Active</a:t>
            </a:r>
            <a:r>
              <a:rPr lang="en-US" dirty="0"/>
              <a:t> </a:t>
            </a:r>
            <a:r>
              <a:rPr lang="en-GB" dirty="0"/>
              <a:t>Learning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/>
        </p:nvSpPr>
        <p:spPr>
          <a:xfrm>
            <a:off x="415238" y="870733"/>
            <a:ext cx="10589400" cy="3208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Lowell et al. (2019)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Active Learning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적용하는 데 어려움이 있는 몇 가지 장애요소에 대해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보고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Active Learning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점이 </a:t>
            </a:r>
            <a:r>
              <a:rPr lang="en-GB" altLang="ko-KR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Random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Sampling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비해 항상 일관적으로 </a:t>
            </a:r>
            <a:r>
              <a:rPr lang="ko-KR" altLang="en-US" sz="1500" b="0" i="0" u="none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나타나는지와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Active learning</a:t>
            </a:r>
            <a:r>
              <a:rPr lang="ko-KR" altLang="en-US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으로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선택된 샘플이 다른 모델에 적용될 때 얼마나 유용한지를 실제 실험을 통해 평가</a:t>
            </a:r>
            <a:endParaRPr lang="en-US" altLang="ko-KR" sz="15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Mittal et al. (2019)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Data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Augmentation,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Low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budget,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Semantic Segmentation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에서의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Active Learning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성능 평가</a:t>
            </a:r>
            <a:endParaRPr lang="en-US" altLang="ko-KR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15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Munjal et al. (2020) : </a:t>
            </a:r>
            <a:r>
              <a:rPr lang="en-US" altLang="ko-KR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25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회의 실험을 통해 </a:t>
            </a:r>
            <a:r>
              <a:rPr lang="en-GB" altLang="ko-KR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Active Learning </a:t>
            </a:r>
            <a:r>
              <a:rPr lang="ko-KR" altLang="en-US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성능 변동을 포괄적으로 테스트</a:t>
            </a:r>
            <a:endParaRPr lang="en-GB" altLang="ko-KR" sz="15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5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-&gt; </a:t>
            </a:r>
            <a:r>
              <a:rPr lang="ko-KR" altLang="en-US" sz="1500" b="0" i="0" u="sng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초기 풀에 대한 샘플링 전략의 변화를 고려하지 </a:t>
            </a:r>
            <a:r>
              <a:rPr lang="ko-KR" altLang="en-US" sz="1500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않음</a:t>
            </a:r>
            <a:endParaRPr lang="en-GB" sz="1500" b="0" i="0" u="sng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8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/>
              <a:t>Exploiting Unlabeled Data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;p20">
            <a:extLst>
              <a:ext uri="{FF2B5EF4-FFF2-40B4-BE49-F238E27FC236}">
                <a16:creationId xmlns:a16="http://schemas.microsoft.com/office/drawing/2014/main" id="{72EC8875-57E5-F344-1C90-BA66EE610D2E}"/>
              </a:ext>
            </a:extLst>
          </p:cNvPr>
          <p:cNvSpPr txBox="1"/>
          <p:nvPr/>
        </p:nvSpPr>
        <p:spPr>
          <a:xfrm>
            <a:off x="415238" y="870733"/>
            <a:ext cx="10589400" cy="3208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논문에서는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더 잘 뽑기 위해 </a:t>
            </a:r>
            <a:r>
              <a:rPr lang="en-GB" altLang="ko-KR" sz="1500" b="1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</a:t>
            </a:r>
            <a:r>
              <a:rPr lang="en-GB" altLang="ko-KR" sz="1500" b="1" i="0" u="sng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elf-supervised pretext tasks</a:t>
            </a:r>
            <a:r>
              <a:rPr lang="ko-KR" altLang="en-US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적용할 예정</a:t>
            </a:r>
            <a:endParaRPr lang="en-GB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선행 연구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Siméoni</a:t>
            </a:r>
            <a:r>
              <a:rPr lang="en-GB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et al. (2019)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Self-supervised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사전학습을 활용하여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더 지능적으로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sampling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함으로써 성능을 향상시킬 수 있다는 것을 보임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Mottaghi</a:t>
            </a:r>
            <a:r>
              <a:rPr lang="en-GB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and Yeung (2019)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GAN </a:t>
            </a:r>
            <a:r>
              <a:rPr lang="ko-KR" altLang="en-US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기반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활성 학습 방법과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Self-supervised learning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결합하여 우수한 결과를 얻음</a:t>
            </a:r>
            <a:endParaRPr lang="en-GB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Mishkin and </a:t>
            </a:r>
            <a:r>
              <a:rPr lang="en-GB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Matas</a:t>
            </a:r>
            <a:r>
              <a:rPr lang="en-GB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(2016), He et al. (2015), </a:t>
            </a:r>
            <a:r>
              <a:rPr lang="en-GB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Glorot</a:t>
            </a:r>
            <a:r>
              <a:rPr lang="en-GB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and </a:t>
            </a:r>
            <a:r>
              <a:rPr lang="en-GB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Bengio</a:t>
            </a:r>
            <a:r>
              <a:rPr lang="en-GB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(2010)</a:t>
            </a:r>
            <a:r>
              <a:rPr 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weight space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좋은 초기화의 중요성을 보임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Kang et al. (2004)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Hu et al. (2010)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전통적인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Active Learning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k-means </a:t>
            </a:r>
            <a:r>
              <a:rPr lang="ko-KR" altLang="en-US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클러스터링과 </a:t>
            </a:r>
            <a:r>
              <a:rPr lang="en-GB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k-</a:t>
            </a:r>
            <a:r>
              <a:rPr lang="ko-KR" altLang="en-US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최근접 이웃 알고리즘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사용하여 초기화의 중요성을 확인하고 작은 규모의 텍스트 분류 작업에서 더 나은 활성 학습 성능을 보고</a:t>
            </a:r>
            <a:endParaRPr lang="en-GB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23518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11700002" y="6504475"/>
            <a:ext cx="256540" cy="21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025" rIns="0" bIns="0" anchor="t" anchorCtr="0">
            <a:spAutoFit/>
          </a:bodyPr>
          <a:lstStyle/>
          <a:p>
            <a:pPr marL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>
                <a:latin typeface="Malgun Gothic"/>
                <a:ea typeface="Malgun Gothic"/>
                <a:cs typeface="Malgun Gothic"/>
                <a:sym typeface="Malgun Gothic"/>
              </a:rPr>
              <a:t>9</a:t>
            </a:fld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415238" y="281178"/>
            <a:ext cx="588138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KR" dirty="0"/>
              <a:t>Model Loss for AL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6" name="Google Shape;126;p2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4571" y="6189199"/>
            <a:ext cx="1146330" cy="6728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;p20">
            <a:extLst>
              <a:ext uri="{FF2B5EF4-FFF2-40B4-BE49-F238E27FC236}">
                <a16:creationId xmlns:a16="http://schemas.microsoft.com/office/drawing/2014/main" id="{28A4132E-F094-7545-1A15-18B59A157823}"/>
              </a:ext>
            </a:extLst>
          </p:cNvPr>
          <p:cNvSpPr txBox="1"/>
          <p:nvPr/>
        </p:nvSpPr>
        <p:spPr>
          <a:xfrm>
            <a:off x="415238" y="870733"/>
            <a:ext cx="10589400" cy="3901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논문에서는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가장 정보력이 있는 </a:t>
            </a:r>
            <a:r>
              <a:rPr lang="en-GB" altLang="ko-KR" sz="1500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unlabeled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sample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뽑기 위해 </a:t>
            </a:r>
            <a:r>
              <a:rPr lang="en-US" altLang="ko-KR" sz="1500" b="1" u="sng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Trained model’s loss</a:t>
            </a:r>
            <a:r>
              <a:rPr lang="ko-KR" altLang="en-US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사용할 예정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샘플들이 선택되기 전에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Target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Model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대신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Self-supervised model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손실에 엄격하게 의존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모델이 자체적으로 특징을 추출하고 손실 값을 생성할 수 있음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-&gt; 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해당 손실 값을 사용하여 </a:t>
            </a:r>
            <a:r>
              <a:rPr lang="en-GB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Initial pool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샘플을 선택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endParaRPr lang="en-GB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R="0" lvl="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선행 연구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Active Learning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방법은 대부분 </a:t>
            </a: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Target</a:t>
            </a:r>
            <a:r>
              <a:rPr lang="en-US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Model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손실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(loss)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활용하여 가장 정보력이 있는 </a:t>
            </a:r>
            <a:r>
              <a:rPr lang="en-GB" altLang="ko-KR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Unlabel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data</a:t>
            </a:r>
            <a:r>
              <a:rPr lang="ko-KR" altLang="en-US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식별하는 데 의존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Settles et al. (2007)</a:t>
            </a:r>
            <a:r>
              <a:rPr lang="ko-KR" altLang="en-US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</a:t>
            </a:r>
            <a:r>
              <a:rPr lang="en-GB" altLang="ko-KR" sz="15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EGL</a:t>
            </a:r>
            <a:r>
              <a:rPr lang="en-US" altLang="ko-KR" sz="1500" b="1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(Expected Gradient Length)</a:t>
            </a:r>
            <a:r>
              <a:rPr lang="ko-KR" altLang="en-US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계산하여 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AL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프레임워크를 제안 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-&gt;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업데이트된 모델을 기준으로 라벨이 지정되지 않은 샘플을 쿼리하는 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AL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857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Yoo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and </a:t>
            </a:r>
            <a:r>
              <a:rPr lang="en-US" altLang="ko-KR" sz="1500" b="0" i="0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Kweon</a:t>
            </a:r>
            <a:r>
              <a:rPr lang="en-US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(2019) </a:t>
            </a:r>
            <a:r>
              <a:rPr lang="en-US" altLang="ko-KR" sz="1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Target Network 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 부착된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loss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prediction module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제안하여 </a:t>
            </a:r>
            <a:r>
              <a:rPr lang="en-GB" altLang="ko-KR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unlabelled</a:t>
            </a:r>
            <a:r>
              <a:rPr lang="ko-KR" altLang="en-US" sz="1500" b="0" i="0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샘플의 손실 값을 미리 예측</a:t>
            </a:r>
            <a:endParaRPr lang="en-US" altLang="ko-KR" sz="1500" b="0" i="0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1789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 2013 - 2022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2464</Words>
  <Application>Microsoft Macintosh PowerPoint</Application>
  <PresentationFormat>Widescreen</PresentationFormat>
  <Paragraphs>200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Malgun Gothic</vt:lpstr>
      <vt:lpstr>Calibri</vt:lpstr>
      <vt:lpstr>Söhne</vt:lpstr>
      <vt:lpstr>Office Theme</vt:lpstr>
      <vt:lpstr>On Initial Pools for Deep Active Learning</vt:lpstr>
      <vt:lpstr>Contents</vt:lpstr>
      <vt:lpstr>Contents</vt:lpstr>
      <vt:lpstr>Introduction</vt:lpstr>
      <vt:lpstr>Introduction</vt:lpstr>
      <vt:lpstr>Related Work</vt:lpstr>
      <vt:lpstr>Analysis of Active Learning</vt:lpstr>
      <vt:lpstr>Exploiting Unlabeled Data</vt:lpstr>
      <vt:lpstr>Model Loss for AL</vt:lpstr>
      <vt:lpstr>Methods and Experimental Protocol</vt:lpstr>
      <vt:lpstr>Pool-based Active Learning Setting</vt:lpstr>
      <vt:lpstr>Proposed Initial Pool Sampling Strategies</vt:lpstr>
      <vt:lpstr>Proposed Initial Pool Sampling Strategies</vt:lpstr>
      <vt:lpstr>Proposed Initial Pool Sampling Strategies</vt:lpstr>
      <vt:lpstr>Active Learning Query Methods</vt:lpstr>
      <vt:lpstr>Implementation Details</vt:lpstr>
      <vt:lpstr>Implementation Details</vt:lpstr>
      <vt:lpstr>Additional Experiments</vt:lpstr>
      <vt:lpstr>Experimental Results</vt:lpstr>
      <vt:lpstr>Modifications to the Original Proposal</vt:lpstr>
      <vt:lpstr>Initial Pool Sampling Details</vt:lpstr>
      <vt:lpstr>Initial Pool Sampling Details</vt:lpstr>
      <vt:lpstr>Results</vt:lpstr>
      <vt:lpstr>Results</vt:lpstr>
      <vt:lpstr>Results</vt:lpstr>
      <vt:lpstr>Results</vt:lpstr>
      <vt:lpstr>Results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Initial Pools for Deep Active Learning</dc:title>
  <dc:creator>Windows 사용자</dc:creator>
  <cp:lastModifiedBy>지원 김</cp:lastModifiedBy>
  <cp:revision>55</cp:revision>
  <dcterms:created xsi:type="dcterms:W3CDTF">2023-01-02T13:26:21Z</dcterms:created>
  <dcterms:modified xsi:type="dcterms:W3CDTF">2023-06-28T12:28:06Z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2022-09-06T00:00:00Z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2023-01-02T00:00:00Z</vt:filetime>
  </property>
</Properties>
</file>